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2"/>
  </p:notesMasterIdLst>
  <p:sldIdLst>
    <p:sldId id="256" r:id="rId4"/>
    <p:sldId id="257" r:id="rId5"/>
    <p:sldId id="258" r:id="rId6"/>
    <p:sldId id="266" r:id="rId7"/>
    <p:sldId id="267" r:id="rId8"/>
    <p:sldId id="269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7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E2355-E486-4B94-B921-A21BB7A79426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5586F-019C-4190-B02C-CE54D0F50E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5586F-019C-4190-B02C-CE54D0F50E5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/>
          <p:nvPr/>
        </p:nvPicPr>
        <p:blipFill>
          <a:blip r:embed="rId14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"/>
          <p:cNvSpPr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Calibri"/>
                <a:ea typeface="SimSun"/>
              </a:rPr>
              <a:t>Cliquez pour modifier le style du titre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t>Niamey,8-12 December 2014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8AD3F3E8-FB73-45EC-B408-0E4E69F02B83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"/>
          <p:cNvPicPr/>
          <p:nvPr/>
        </p:nvPicPr>
        <p:blipFill>
          <a:blip r:embed="rId14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14840" cy="14331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Calibri"/>
                <a:ea typeface="SimSun"/>
              </a:rPr>
              <a:t>Cliquez pour modifier le style du titre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14840" cy="451116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fr-FR" sz="3200" b="0" strike="noStrike" spc="-1">
                <a:solidFill>
                  <a:srgbClr val="000000"/>
                </a:solidFill>
                <a:latin typeface="Calibri"/>
                <a:ea typeface="SimSun"/>
              </a:rPr>
              <a:t>Cliquez pour modifier les styles du texte du masque</a:t>
            </a:r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  <a:p>
            <a:pPr marL="743040" lvl="1" indent="-28548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SimSun"/>
              </a:rPr>
              <a:t>Deuxième niveau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 marL="1143000" lvl="2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  <a:ea typeface="SimSun"/>
              </a:rPr>
              <a:t>Troisième niveau</a:t>
            </a:r>
            <a:endParaRPr lang="fr-FR" sz="2400" b="0" strike="noStrike" spc="-1">
              <a:solidFill>
                <a:srgbClr val="000000"/>
              </a:solidFill>
              <a:latin typeface="Calibri"/>
            </a:endParaRPr>
          </a:p>
          <a:p>
            <a:pPr marL="1600200" lvl="3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  <a:ea typeface="SimSun"/>
              </a:rPr>
              <a:t>Quatrième niveau</a:t>
            </a:r>
            <a:endParaRPr lang="fr-FR" sz="2000" b="0" strike="noStrike" spc="-1">
              <a:solidFill>
                <a:srgbClr val="000000"/>
              </a:solidFill>
              <a:latin typeface="Calibri"/>
            </a:endParaRPr>
          </a:p>
          <a:p>
            <a:pPr marL="2057400" lvl="4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  <a:ea typeface="SimSun"/>
              </a:rPr>
              <a:t>Cinquième niveau</a:t>
            </a:r>
            <a:endParaRPr lang="fr-FR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t>Niamey,8-12 December 2014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890F4743-D5DD-4501-97BC-D0D308A52170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1"/>
          <p:cNvPicPr/>
          <p:nvPr/>
        </p:nvPicPr>
        <p:blipFill>
          <a:blip r:embed="rId14" cstate="print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t>Niamey,8-12 December 2014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18960" cy="3506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20AAE55B-1589-4FE8-9C2A-21A444625921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6553080" y="6356520"/>
            <a:ext cx="2118960" cy="35064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8B4AFC84-41CC-40EB-951E-87F9AD043468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1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128" name="TextShape 3"/>
          <p:cNvSpPr txBox="1"/>
          <p:nvPr/>
        </p:nvSpPr>
        <p:spPr>
          <a:xfrm>
            <a:off x="1371600" y="685800"/>
            <a:ext cx="7636320" cy="617220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>
            <a:normAutofit fontScale="92500" lnSpcReduction="20000"/>
          </a:bodyPr>
          <a:lstStyle/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1" strike="noStrike" spc="-1" dirty="0" smtClean="0">
              <a:latin typeface="Calibri"/>
              <a:ea typeface="SimSun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en-US" sz="3400" b="1" strike="noStrike" spc="-1" dirty="0" smtClean="0">
                <a:latin typeface="Times New Roman" pitchFamily="18" charset="0"/>
                <a:ea typeface="SimSun"/>
                <a:cs typeface="Times New Roman" pitchFamily="18" charset="0"/>
              </a:rPr>
              <a:t>African </a:t>
            </a:r>
            <a:r>
              <a:rPr lang="en-US" sz="3400" b="1" strike="noStrike" spc="-1" dirty="0">
                <a:latin typeface="Times New Roman" pitchFamily="18" charset="0"/>
                <a:ea typeface="SimSun"/>
                <a:cs typeface="Times New Roman" pitchFamily="18" charset="0"/>
              </a:rPr>
              <a:t>Centre for Meteorological Applications for Development (ACMAD)</a:t>
            </a:r>
            <a:endParaRPr lang="en-US" sz="34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0" strike="noStrike" spc="-1" dirty="0">
              <a:solidFill>
                <a:srgbClr val="FF0000"/>
              </a:solidFill>
              <a:latin typeface="Arial"/>
            </a:endParaRPr>
          </a:p>
          <a:p>
            <a:endParaRPr lang="en-US" sz="1700" b="1" i="1" spc="-1" dirty="0" smtClean="0">
              <a:solidFill>
                <a:srgbClr val="000000"/>
              </a:solidFill>
              <a:ea typeface="SimSun"/>
            </a:endParaRPr>
          </a:p>
          <a:p>
            <a:endParaRPr lang="en-US" sz="1700" b="1" i="1" spc="-1" dirty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algn="ctr"/>
            <a:r>
              <a:rPr lang="en-US" sz="2900" b="1" spc="-1" dirty="0" smtClean="0">
                <a:solidFill>
                  <a:schemeClr val="accent2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Organization of RCOFs, </a:t>
            </a:r>
            <a:r>
              <a:rPr lang="en-US" sz="2900" b="1" spc="-1" dirty="0">
                <a:solidFill>
                  <a:schemeClr val="accent2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</a:t>
            </a:r>
            <a:r>
              <a:rPr lang="en-US" sz="2900" b="1" spc="-1" dirty="0" smtClean="0">
                <a:solidFill>
                  <a:schemeClr val="accent2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ormulation of consensus forecasts and dissemination of </a:t>
            </a:r>
            <a:r>
              <a:rPr lang="en-US" sz="2900" b="1" spc="-1" dirty="0">
                <a:solidFill>
                  <a:schemeClr val="accent2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</a:t>
            </a:r>
            <a:r>
              <a:rPr lang="en-US" sz="2900" b="1" spc="-1" dirty="0" smtClean="0">
                <a:solidFill>
                  <a:schemeClr val="accent2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orecasts by ACMAD</a:t>
            </a:r>
            <a:endParaRPr lang="en-US" sz="1700" b="1" spc="-1" dirty="0" smtClean="0">
              <a:solidFill>
                <a:schemeClr val="accent2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endParaRPr lang="en-US" sz="1700" b="1" i="1" spc="-1" dirty="0">
              <a:solidFill>
                <a:srgbClr val="000000"/>
              </a:solidFill>
              <a:ea typeface="SimSun"/>
            </a:endParaRPr>
          </a:p>
          <a:p>
            <a:endParaRPr lang="en-US" sz="1700" b="1" i="1" spc="-1" dirty="0" smtClean="0">
              <a:solidFill>
                <a:srgbClr val="000000"/>
              </a:solidFill>
              <a:ea typeface="SimSun"/>
            </a:endParaRPr>
          </a:p>
          <a:p>
            <a:r>
              <a:rPr lang="en-US" sz="1700" b="1" i="1" spc="-1" dirty="0">
                <a:solidFill>
                  <a:srgbClr val="000000"/>
                </a:solidFill>
                <a:ea typeface="SimSun"/>
              </a:rPr>
              <a:t> </a:t>
            </a:r>
            <a:r>
              <a:rPr lang="en-US" sz="1700" b="1" i="1" spc="-1" dirty="0" smtClean="0">
                <a:solidFill>
                  <a:srgbClr val="000000"/>
                </a:solidFill>
                <a:ea typeface="SimSun"/>
              </a:rPr>
              <a:t>      </a:t>
            </a:r>
            <a:endParaRPr lang="en-US" sz="3200" b="1" strike="noStrike" spc="-1" dirty="0" smtClean="0">
              <a:solidFill>
                <a:srgbClr val="FF0000"/>
              </a:solidFill>
              <a:latin typeface="Calibri"/>
              <a:ea typeface="SimSun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1" spc="-1" dirty="0">
              <a:solidFill>
                <a:srgbClr val="FF0000"/>
              </a:solidFill>
              <a:latin typeface="Calibri"/>
              <a:ea typeface="SimSun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2000" b="1" strike="noStrike" spc="-1" dirty="0" smtClean="0">
              <a:solidFill>
                <a:srgbClr val="FF0000"/>
              </a:solidFill>
              <a:latin typeface="Calibri"/>
              <a:ea typeface="SimSun"/>
            </a:endParaRPr>
          </a:p>
          <a:p>
            <a:pPr algn="ctr"/>
            <a:r>
              <a:rPr lang="en-US" sz="1600" b="1" i="1" spc="-1" dirty="0" smtClean="0">
                <a:solidFill>
                  <a:srgbClr val="000000"/>
                </a:solidFill>
                <a:ea typeface="SimSun"/>
              </a:rPr>
              <a:t>Prepared by</a:t>
            </a:r>
          </a:p>
          <a:p>
            <a:pPr algn="ctr"/>
            <a:endParaRPr lang="en-US" sz="1600" b="1" i="1" spc="-1" dirty="0" smtClean="0">
              <a:solidFill>
                <a:srgbClr val="000000"/>
              </a:solidFill>
              <a:ea typeface="SimSun"/>
            </a:endParaRPr>
          </a:p>
          <a:p>
            <a:pPr algn="ctr"/>
            <a:r>
              <a:rPr lang="en-US" sz="2000" b="1" i="1" spc="-1" dirty="0" smtClean="0">
                <a:solidFill>
                  <a:srgbClr val="000000"/>
                </a:solidFill>
                <a:ea typeface="SimSun"/>
              </a:rPr>
              <a:t>Hubert Kabenguela and Dr. Bob Alex Ogwang</a:t>
            </a:r>
            <a:endParaRPr lang="en-US" sz="2000" dirty="0" smtClean="0"/>
          </a:p>
          <a:p>
            <a:pPr>
              <a:lnSpc>
                <a:spcPct val="100000"/>
              </a:lnSpc>
              <a:spcBef>
                <a:spcPts val="799"/>
              </a:spcBef>
            </a:pPr>
            <a:endParaRPr lang="en-US" sz="1600" b="1" strike="noStrike" spc="-1" dirty="0" smtClean="0">
              <a:solidFill>
                <a:srgbClr val="FF0000"/>
              </a:solidFill>
              <a:latin typeface="Calibri"/>
              <a:ea typeface="SimSun"/>
            </a:endParaRPr>
          </a:p>
          <a:p>
            <a:pPr algn="r">
              <a:lnSpc>
                <a:spcPct val="100000"/>
              </a:lnSpc>
              <a:spcBef>
                <a:spcPts val="799"/>
              </a:spcBef>
            </a:pPr>
            <a:r>
              <a:rPr lang="en-US" sz="1600" b="1" i="1" strike="noStrike" spc="-1" dirty="0" smtClean="0">
                <a:solidFill>
                  <a:schemeClr val="accent2"/>
                </a:solidFill>
                <a:latin typeface="Calibri"/>
                <a:ea typeface="SimSun"/>
              </a:rPr>
              <a:t>Meeting organized </a:t>
            </a:r>
            <a:r>
              <a:rPr lang="en-US" sz="1600" b="1" i="1" strike="noStrike" spc="-1" dirty="0">
                <a:solidFill>
                  <a:schemeClr val="accent2"/>
                </a:solidFill>
                <a:latin typeface="Calibri"/>
                <a:ea typeface="SimSun"/>
              </a:rPr>
              <a:t>by </a:t>
            </a:r>
            <a:r>
              <a:rPr lang="en-US" sz="1600" b="1" i="1" strike="noStrike" spc="-1" dirty="0" smtClean="0">
                <a:solidFill>
                  <a:schemeClr val="accent2"/>
                </a:solidFill>
                <a:latin typeface="Calibri"/>
                <a:ea typeface="SimSun"/>
              </a:rPr>
              <a:t>UNECA/ACPC, </a:t>
            </a:r>
            <a:r>
              <a:rPr lang="en-US" sz="1600" b="1" i="1" strike="noStrike" spc="-1" dirty="0">
                <a:solidFill>
                  <a:schemeClr val="accent2"/>
                </a:solidFill>
                <a:latin typeface="Calibri"/>
                <a:ea typeface="SimSun"/>
              </a:rPr>
              <a:t>May 14,  </a:t>
            </a:r>
            <a:r>
              <a:rPr lang="en-US" sz="1600" b="1" i="1" strike="noStrike" spc="-1" dirty="0" smtClean="0">
                <a:solidFill>
                  <a:schemeClr val="accent2"/>
                </a:solidFill>
                <a:latin typeface="Calibri"/>
                <a:ea typeface="SimSun"/>
              </a:rPr>
              <a:t>2018 - DJIBOUTI</a:t>
            </a: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1" spc="-1" dirty="0">
              <a:solidFill>
                <a:srgbClr val="000000"/>
              </a:solidFill>
              <a:latin typeface="Calibri"/>
              <a:ea typeface="SimSun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2"/>
          <p:cNvSpPr txBox="1"/>
          <p:nvPr/>
        </p:nvSpPr>
        <p:spPr>
          <a:xfrm>
            <a:off x="1295400" y="838200"/>
            <a:ext cx="7543440" cy="528588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/>
          <a:lstStyle/>
          <a:p>
            <a:pPr marL="514710" indent="-514350">
              <a:lnSpc>
                <a:spcPct val="100000"/>
              </a:lnSpc>
              <a:spcBef>
                <a:spcPts val="799"/>
              </a:spcBef>
            </a:pPr>
            <a:r>
              <a:rPr lang="fr-FR" sz="4400" b="0" strike="noStrike" spc="-1" dirty="0" smtClean="0">
                <a:solidFill>
                  <a:srgbClr val="0000FF"/>
                </a:solidFill>
                <a:latin typeface="Calibri"/>
              </a:rPr>
              <a:t>Presentation Outline </a:t>
            </a:r>
            <a:endParaRPr lang="fr-FR" sz="4400" b="0" strike="noStrike" spc="-1" dirty="0">
              <a:solidFill>
                <a:srgbClr val="0000FF"/>
              </a:solidFill>
              <a:latin typeface="Calibri"/>
            </a:endParaRPr>
          </a:p>
          <a:p>
            <a:pPr marL="514440" indent="-514080"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36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Organisation</a:t>
            </a:r>
            <a:r>
              <a:rPr lang="fr-FR" sz="36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of </a:t>
            </a:r>
            <a:r>
              <a:rPr lang="fr-FR" sz="360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RCOFs</a:t>
            </a:r>
            <a:endParaRPr lang="fr-FR" sz="3600" strike="noStrike" spc="-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440" indent="-514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36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</a:t>
            </a:r>
            <a:r>
              <a:rPr lang="fr-FR" sz="36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onsensus  </a:t>
            </a:r>
            <a:r>
              <a:rPr lang="fr-FR" sz="360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forecast</a:t>
            </a:r>
            <a:r>
              <a:rPr lang="fr-FR" sz="36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360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process</a:t>
            </a:r>
            <a:endParaRPr lang="fr-FR" sz="360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440" indent="-514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36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Dissemination and feedback</a:t>
            </a:r>
            <a:endParaRPr lang="fr-FR" sz="360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440" indent="-514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799"/>
              </a:spcBef>
              <a:buFont typeface="+mj-lt"/>
              <a:buAutoNum type="arabicPeriod"/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799"/>
              </a:spcBef>
              <a:buFont typeface="+mj-lt"/>
              <a:buAutoNum type="arabicPeriod"/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799"/>
              </a:spcBef>
              <a:buFont typeface="+mj-lt"/>
              <a:buAutoNum type="arabicPeriod"/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514440" indent="-514080">
              <a:lnSpc>
                <a:spcPct val="100000"/>
              </a:lnSpc>
              <a:spcBef>
                <a:spcPts val="799"/>
              </a:spcBef>
              <a:buFont typeface="+mj-lt"/>
              <a:buAutoNum type="arabicPeriod"/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TextShape 3"/>
          <p:cNvSpPr txBox="1"/>
          <p:nvPr/>
        </p:nvSpPr>
        <p:spPr>
          <a:xfrm>
            <a:off x="6553080" y="6356520"/>
            <a:ext cx="2118960" cy="35064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37F2AAA1-1105-49B1-AD1B-1F067D1E8088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2"/>
          <p:cNvSpPr txBox="1"/>
          <p:nvPr/>
        </p:nvSpPr>
        <p:spPr>
          <a:xfrm>
            <a:off x="1371600" y="762000"/>
            <a:ext cx="7696200" cy="609600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/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r>
              <a:rPr lang="fr-FR" sz="2400" b="1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ACMAD </a:t>
            </a:r>
            <a:r>
              <a:rPr lang="fr-FR" sz="2400" b="1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currently</a:t>
            </a:r>
            <a:r>
              <a:rPr lang="fr-FR" sz="2400" b="1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  organises 5 </a:t>
            </a:r>
            <a:r>
              <a:rPr lang="fr-FR" sz="2400" b="1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RCOFs</a:t>
            </a:r>
            <a:r>
              <a:rPr lang="fr-FR" sz="2400" b="1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  over the continent</a:t>
            </a:r>
          </a:p>
          <a:p>
            <a:pPr marL="343260" indent="-3429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20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PRESASS        </a:t>
            </a: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(</a:t>
            </a:r>
            <a:r>
              <a:rPr lang="fr-FR" sz="2200" b="0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Sudan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o</a:t>
            </a:r>
            <a:r>
              <a:rPr lang="fr-FR" sz="2200" spc="-1" dirty="0" smtClean="0">
                <a:solidFill>
                  <a:srgbClr val="000000"/>
                </a:solidFill>
                <a:latin typeface="Calibri"/>
                <a:ea typeface="SimSun"/>
              </a:rPr>
              <a:t>-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Sahelian</a:t>
            </a:r>
            <a:r>
              <a:rPr lang="fr-FR" sz="2200" spc="-1" dirty="0" smtClean="0">
                <a:solidFill>
                  <a:srgbClr val="000000"/>
                </a:solidFill>
                <a:latin typeface="Calibri"/>
                <a:ea typeface="SimSun"/>
              </a:rPr>
              <a:t> region</a:t>
            </a: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) - </a:t>
            </a:r>
            <a:r>
              <a:rPr lang="fr-FR" sz="2200" b="0" strike="noStrike" spc="-1" dirty="0" smtClean="0">
                <a:solidFill>
                  <a:srgbClr val="FF0000"/>
                </a:solidFill>
                <a:latin typeface="Calibri"/>
                <a:ea typeface="SimSun"/>
              </a:rPr>
              <a:t>April/May</a:t>
            </a:r>
            <a:endParaRPr lang="fr-FR" sz="2200" spc="-1" dirty="0">
              <a:solidFill>
                <a:srgbClr val="FF0000"/>
              </a:solidFill>
              <a:latin typeface="Calibri"/>
            </a:endParaRPr>
          </a:p>
          <a:p>
            <a:pPr marL="343260" indent="-3429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MEDCOF/PRESANOR (Northern </a:t>
            </a:r>
            <a:r>
              <a:rPr lang="fr-FR" sz="2200" b="0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Africa</a:t>
            </a: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) - </a:t>
            </a:r>
            <a:r>
              <a:rPr lang="fr-FR" sz="2200" b="0" strike="noStrike" spc="-1" dirty="0" err="1" smtClean="0">
                <a:solidFill>
                  <a:srgbClr val="FF0000"/>
                </a:solidFill>
                <a:latin typeface="Calibri"/>
                <a:ea typeface="SimSun"/>
              </a:rPr>
              <a:t>November</a:t>
            </a:r>
            <a:r>
              <a:rPr lang="fr-FR" sz="2200" b="0" strike="noStrike" spc="-1" dirty="0" smtClean="0">
                <a:solidFill>
                  <a:srgbClr val="FF0000"/>
                </a:solidFill>
                <a:latin typeface="Calibri"/>
                <a:ea typeface="SimSun"/>
              </a:rPr>
              <a:t> and March</a:t>
            </a:r>
            <a:endParaRPr lang="fr-FR" sz="2200" spc="-1" dirty="0">
              <a:solidFill>
                <a:srgbClr val="FF0000"/>
              </a:solidFill>
              <a:latin typeface="Calibri"/>
            </a:endParaRPr>
          </a:p>
          <a:p>
            <a:pPr marL="343260" indent="-3429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PRESAGG       (Gulf of Guinea) - </a:t>
            </a:r>
            <a:r>
              <a:rPr lang="fr-FR" sz="2200" b="0" strike="noStrike" spc="-1" dirty="0" err="1" smtClean="0">
                <a:solidFill>
                  <a:srgbClr val="FF0000"/>
                </a:solidFill>
                <a:latin typeface="Calibri"/>
                <a:ea typeface="SimSun"/>
              </a:rPr>
              <a:t>February</a:t>
            </a:r>
            <a:r>
              <a:rPr lang="fr-FR" sz="2200" b="0" strike="noStrike" spc="-1" dirty="0" smtClean="0">
                <a:solidFill>
                  <a:srgbClr val="FF0000"/>
                </a:solidFill>
                <a:latin typeface="Calibri"/>
                <a:ea typeface="SimSun"/>
              </a:rPr>
              <a:t>/March</a:t>
            </a:r>
            <a:endParaRPr lang="fr-FR" sz="2200" spc="-1" dirty="0">
              <a:solidFill>
                <a:srgbClr val="FF0000"/>
              </a:solidFill>
              <a:latin typeface="Calibri"/>
            </a:endParaRPr>
          </a:p>
          <a:p>
            <a:pPr marL="343260" indent="-3429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PRESAC           (Central </a:t>
            </a:r>
            <a:r>
              <a:rPr lang="fr-FR" sz="2200" b="0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Africa</a:t>
            </a: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) - </a:t>
            </a:r>
            <a:r>
              <a:rPr lang="fr-FR" sz="2200" b="0" strike="noStrike" spc="-1" dirty="0" smtClean="0">
                <a:solidFill>
                  <a:srgbClr val="FF0000"/>
                </a:solidFill>
                <a:latin typeface="Calibri"/>
                <a:ea typeface="SimSun"/>
              </a:rPr>
              <a:t>August/</a:t>
            </a:r>
            <a:r>
              <a:rPr lang="fr-FR" sz="2200" b="0" strike="noStrike" spc="-1" dirty="0" err="1" smtClean="0">
                <a:solidFill>
                  <a:srgbClr val="FF0000"/>
                </a:solidFill>
                <a:latin typeface="Calibri"/>
                <a:ea typeface="SimSun"/>
              </a:rPr>
              <a:t>September</a:t>
            </a:r>
            <a:endParaRPr lang="fr-FR" sz="2200" spc="-1" dirty="0">
              <a:solidFill>
                <a:srgbClr val="FF0000"/>
              </a:solidFill>
              <a:latin typeface="Calibri"/>
            </a:endParaRPr>
          </a:p>
          <a:p>
            <a:pPr marL="343260" indent="-3429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fr-FR" sz="2200" b="0" strike="noStrike" spc="-1" dirty="0" smtClean="0">
                <a:solidFill>
                  <a:srgbClr val="000000"/>
                </a:solidFill>
                <a:latin typeface="Calibri"/>
                <a:ea typeface="SimSun"/>
              </a:rPr>
              <a:t>SWIOCOF   (</a:t>
            </a:r>
            <a:r>
              <a:rPr lang="fr-FR" sz="2200" b="0" strike="noStrike" spc="-1" dirty="0" err="1" smtClean="0">
                <a:solidFill>
                  <a:srgbClr val="000000"/>
                </a:solidFill>
                <a:latin typeface="Calibri"/>
                <a:ea typeface="SimSun"/>
              </a:rPr>
              <a:t>South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w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estern</a:t>
            </a:r>
            <a:r>
              <a:rPr lang="fr-FR" sz="2200" spc="-1" dirty="0" smtClean="0">
                <a:solidFill>
                  <a:srgbClr val="000000"/>
                </a:solidFill>
                <a:latin typeface="Calibri"/>
                <a:ea typeface="SimSun"/>
              </a:rPr>
              <a:t> 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Indian</a:t>
            </a:r>
            <a:r>
              <a:rPr lang="fr-FR" sz="2200" spc="-1" dirty="0" smtClean="0">
                <a:solidFill>
                  <a:srgbClr val="000000"/>
                </a:solidFill>
                <a:latin typeface="Calibri"/>
                <a:ea typeface="SimSun"/>
              </a:rPr>
              <a:t> </a:t>
            </a:r>
            <a:r>
              <a:rPr lang="fr-FR" sz="2200" spc="-1" dirty="0" err="1" smtClean="0">
                <a:solidFill>
                  <a:srgbClr val="000000"/>
                </a:solidFill>
                <a:latin typeface="Calibri"/>
                <a:ea typeface="SimSun"/>
              </a:rPr>
              <a:t>Ocean</a:t>
            </a:r>
            <a:r>
              <a:rPr lang="fr-FR" sz="2200" spc="-1" dirty="0" smtClean="0">
                <a:solidFill>
                  <a:srgbClr val="000000"/>
                </a:solidFill>
                <a:latin typeface="Calibri"/>
                <a:ea typeface="SimSun"/>
              </a:rPr>
              <a:t>) - </a:t>
            </a:r>
            <a:r>
              <a:rPr lang="fr-FR" sz="2200" spc="-1" dirty="0" err="1" smtClean="0">
                <a:solidFill>
                  <a:srgbClr val="FF0000"/>
                </a:solidFill>
                <a:latin typeface="Calibri"/>
                <a:ea typeface="SimSun"/>
              </a:rPr>
              <a:t>September</a:t>
            </a:r>
            <a:r>
              <a:rPr lang="fr-FR" sz="2200" spc="-1" dirty="0" smtClean="0">
                <a:solidFill>
                  <a:srgbClr val="FF0000"/>
                </a:solidFill>
                <a:latin typeface="Calibri"/>
                <a:ea typeface="SimSun"/>
              </a:rPr>
              <a:t>/</a:t>
            </a:r>
            <a:r>
              <a:rPr lang="fr-FR" sz="2200" spc="-1" dirty="0" err="1" smtClean="0">
                <a:solidFill>
                  <a:srgbClr val="FF0000"/>
                </a:solidFill>
                <a:latin typeface="Calibri"/>
                <a:ea typeface="SimSun"/>
              </a:rPr>
              <a:t>October</a:t>
            </a:r>
            <a:endParaRPr lang="fr-FR" sz="2000" b="0" strike="noStrike" spc="-1" dirty="0">
              <a:solidFill>
                <a:srgbClr val="000000"/>
              </a:solidFill>
              <a:latin typeface="Calibri"/>
              <a:ea typeface="SimSun"/>
            </a:endParaRPr>
          </a:p>
          <a:p>
            <a:endParaRPr lang="en-US" sz="2400" b="1" strike="noStrike" spc="-1" dirty="0" smtClean="0">
              <a:solidFill>
                <a:srgbClr val="000000"/>
              </a:solidFill>
              <a:latin typeface="Calibri"/>
              <a:ea typeface="SimSun"/>
            </a:endParaRPr>
          </a:p>
          <a:p>
            <a:r>
              <a:rPr lang="en-US" sz="25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During RCOFs, two products-presented</a:t>
            </a:r>
          </a:p>
          <a:p>
            <a:endParaRPr lang="en-US" sz="2500" b="1" strike="noStrike" spc="-1" dirty="0" smtClean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5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en-US" sz="2500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Regional Long Range Forecast B</a:t>
            </a:r>
            <a:r>
              <a:rPr lang="en-US" sz="2500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ulletin </a:t>
            </a:r>
            <a:r>
              <a:rPr lang="en-US" sz="25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(providing advisories to experts in different sectors (e.g. Agriculture, Water resources, DRR, etc.) </a:t>
            </a:r>
            <a:endParaRPr lang="en-US" sz="2500" spc="-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500" spc="-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500" spc="-1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en-US" sz="2500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B</a:t>
            </a:r>
            <a:r>
              <a:rPr lang="en-US" sz="2500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rief for policy and decision makers </a:t>
            </a:r>
            <a:r>
              <a:rPr lang="en-US" sz="250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(e.g. Development planners and Managers</a:t>
            </a:r>
            <a:r>
              <a:rPr lang="en-US" sz="25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, etc.</a:t>
            </a:r>
            <a:r>
              <a:rPr lang="en-US" sz="25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)</a:t>
            </a:r>
            <a:endParaRPr lang="fr-FR" sz="25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endParaRPr lang="fr-FR" sz="15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TextShape 4"/>
          <p:cNvSpPr txBox="1"/>
          <p:nvPr/>
        </p:nvSpPr>
        <p:spPr>
          <a:xfrm>
            <a:off x="6553080" y="6356520"/>
            <a:ext cx="2118960" cy="35064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20E4E8BD-1520-4587-9247-66E42ECAE039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3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139" name="TextShape 6"/>
          <p:cNvSpPr txBox="1"/>
          <p:nvPr/>
        </p:nvSpPr>
        <p:spPr>
          <a:xfrm>
            <a:off x="1524000" y="76200"/>
            <a:ext cx="6400800" cy="64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514440" indent="-514080">
              <a:spcBef>
                <a:spcPts val="799"/>
              </a:spcBef>
              <a:buClr>
                <a:srgbClr val="000000"/>
              </a:buClr>
            </a:pPr>
            <a:r>
              <a:rPr lang="fr-FR" sz="3200" b="1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1. Organisation</a:t>
            </a:r>
            <a:r>
              <a:rPr lang="fr-FR" sz="3200" b="1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of </a:t>
            </a:r>
            <a:r>
              <a:rPr lang="fr-FR" sz="3200" b="1" strike="noStrike" spc="-1" dirty="0" err="1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RCOFs</a:t>
            </a:r>
            <a:endParaRPr lang="fr-FR" sz="3200" b="0" strike="noStrike" spc="-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6553200" cy="336000"/>
          </a:xfrm>
        </p:spPr>
        <p:txBody>
          <a:bodyPr/>
          <a:lstStyle/>
          <a:p>
            <a:r>
              <a:rPr lang="fr-FR" sz="3200" b="1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2. C</a:t>
            </a:r>
            <a:r>
              <a:rPr lang="fr-FR" sz="3200" b="1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onsensus  </a:t>
            </a:r>
            <a:r>
              <a:rPr lang="fr-FR" sz="3200" b="1" spc="-1" dirty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</a:t>
            </a:r>
            <a:r>
              <a:rPr lang="fr-FR" sz="3200" b="1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orecast </a:t>
            </a:r>
            <a:r>
              <a:rPr lang="fr-FR" sz="3200" b="1" spc="-1" dirty="0" err="1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</a:t>
            </a:r>
            <a:r>
              <a:rPr lang="fr-FR" sz="3200" b="1" strike="noStrike" spc="-1" dirty="0" err="1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rocess</a:t>
            </a:r>
            <a:endParaRPr 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838200"/>
            <a:ext cx="7620000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r>
              <a:rPr lang="fr-FR" sz="2800" b="1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I</a:t>
            </a:r>
            <a:r>
              <a:rPr lang="fr-FR" sz="2800" b="1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nput to the </a:t>
            </a:r>
            <a:r>
              <a:rPr lang="fr-FR" sz="2800" b="1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consensus </a:t>
            </a:r>
            <a:r>
              <a:rPr lang="fr-FR" sz="2800" b="1" spc="-1" dirty="0" err="1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</a:t>
            </a:r>
            <a:r>
              <a:rPr lang="fr-FR" sz="2800" b="1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orecast</a:t>
            </a:r>
            <a:endParaRPr lang="fr-FR" sz="2800" b="1" strike="noStrike" spc="-1" dirty="0" smtClean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Dynamical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models</a:t>
            </a:r>
            <a:r>
              <a:rPr lang="fr-FR" sz="28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- </a:t>
            </a:r>
            <a:r>
              <a:rPr lang="fr-FR" sz="2800" spc="-1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S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ingle and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multimodel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ensembles</a:t>
            </a:r>
            <a:endParaRPr lang="fr-FR" sz="28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Statistical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models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-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based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on CPT</a:t>
            </a:r>
            <a:endParaRPr lang="fr-FR" sz="28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nalysis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of Analogue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years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-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based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on SST patterns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analysis</a:t>
            </a:r>
            <a:endParaRPr lang="fr-FR" sz="2800" b="0" strike="noStrike" spc="-1" dirty="0" smtClean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343080" indent="-342720"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altLang="en-US" sz="2800" spc="-1" dirty="0" err="1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Analysis</a:t>
            </a:r>
            <a:r>
              <a:rPr lang="fr-FR" altLang="en-US" sz="2800" spc="-1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of cumulative </a:t>
            </a:r>
            <a:r>
              <a:rPr lang="fr-FR" altLang="en-US" sz="28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precipitation </a:t>
            </a:r>
            <a:r>
              <a:rPr lang="fr-FR" altLang="en-US" sz="28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estimates</a:t>
            </a:r>
            <a:endParaRPr lang="fr-FR" sz="28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Persistence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spc="-1" dirty="0" err="1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nalysis</a:t>
            </a:r>
            <a:endParaRPr lang="fr-FR" sz="28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Composite </a:t>
            </a:r>
            <a:r>
              <a:rPr lang="fr-FR" sz="2800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nalysis</a:t>
            </a:r>
            <a:endParaRPr lang="fr-FR" sz="28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pitchFamily="2" charset="2"/>
              <a:buChar char="ü"/>
            </a:pP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Climate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variability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(drivers) and </a:t>
            </a:r>
            <a:r>
              <a:rPr lang="fr-FR" sz="2800" spc="-1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t</a:t>
            </a:r>
            <a:r>
              <a:rPr lang="fr-FR" sz="28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rends </a:t>
            </a:r>
            <a:r>
              <a:rPr lang="fr-FR" sz="2800" b="0" strike="noStrike" spc="-1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analysis</a:t>
            </a:r>
            <a:endParaRPr lang="fr-FR" sz="28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1447800" y="685800"/>
            <a:ext cx="7696200" cy="5257800"/>
          </a:xfrm>
        </p:spPr>
        <p:txBody>
          <a:bodyPr/>
          <a:lstStyle/>
          <a:p>
            <a:r>
              <a:rPr lang="en-US" sz="2800" b="1" dirty="0" smtClean="0"/>
              <a:t>Three products - generated</a:t>
            </a:r>
          </a:p>
          <a:p>
            <a:pPr>
              <a:buNone/>
            </a:pPr>
            <a:r>
              <a:rPr lang="en-US" sz="2800" dirty="0" smtClean="0"/>
              <a:t>a.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Technical Note </a:t>
            </a:r>
            <a:r>
              <a:rPr lang="en-US" sz="2800" dirty="0" smtClean="0"/>
              <a:t>(Meant for climate experts)</a:t>
            </a:r>
          </a:p>
          <a:p>
            <a:pPr>
              <a:buNone/>
            </a:pPr>
            <a:r>
              <a:rPr lang="en-US" sz="2800" dirty="0" smtClean="0"/>
              <a:t>     -Summary of drivers necessary to generate forecast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b.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Long Range Forecast bulletin </a:t>
            </a:r>
            <a:r>
              <a:rPr lang="en-US" sz="2800" dirty="0" smtClean="0"/>
              <a:t>(Targets experts in other sectors e.g. Water resources, Agric, Health, Energy, DRR, etc)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c.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Brief for policy and decision makers </a:t>
            </a:r>
            <a:r>
              <a:rPr lang="en-US" sz="2800" dirty="0" smtClean="0"/>
              <a:t>-Based on expected significant weather and climate events (Targets Policy and Decision makers).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0"/>
            <a:ext cx="53728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r>
              <a:rPr lang="fr-FR" sz="3200" b="1" spc="-1" dirty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</a:t>
            </a:r>
            <a:r>
              <a:rPr lang="fr-FR" sz="3200" b="1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onsensus Forecast Output  </a:t>
            </a:r>
            <a:endParaRPr lang="fr-FR" sz="3200" b="1" strike="noStrike" spc="-1" dirty="0" smtClean="0">
              <a:solidFill>
                <a:srgbClr val="0000FF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1600200" y="30240"/>
            <a:ext cx="7086240" cy="48852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endParaRPr lang="fr-F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Image 3"/>
          <p:cNvPicPr/>
          <p:nvPr/>
        </p:nvPicPr>
        <p:blipFill>
          <a:blip r:embed="rId2" cstate="print"/>
          <a:stretch/>
        </p:blipFill>
        <p:spPr>
          <a:xfrm>
            <a:off x="1371600" y="685800"/>
            <a:ext cx="2514600" cy="2259960"/>
          </a:xfrm>
          <a:prstGeom prst="rect">
            <a:avLst/>
          </a:prstGeom>
          <a:ln w="9360">
            <a:noFill/>
          </a:ln>
        </p:spPr>
      </p:pic>
      <p:pic>
        <p:nvPicPr>
          <p:cNvPr id="147" name="Image 4"/>
          <p:cNvPicPr/>
          <p:nvPr/>
        </p:nvPicPr>
        <p:blipFill>
          <a:blip r:embed="rId3" cstate="print"/>
          <a:stretch/>
        </p:blipFill>
        <p:spPr>
          <a:xfrm rot="21561600">
            <a:off x="3822328" y="700202"/>
            <a:ext cx="2590934" cy="2221833"/>
          </a:xfrm>
          <a:prstGeom prst="rect">
            <a:avLst/>
          </a:prstGeom>
          <a:ln w="9360">
            <a:noFill/>
          </a:ln>
        </p:spPr>
      </p:pic>
      <p:pic>
        <p:nvPicPr>
          <p:cNvPr id="148" name="Image 5"/>
          <p:cNvPicPr/>
          <p:nvPr/>
        </p:nvPicPr>
        <p:blipFill>
          <a:blip r:embed="rId4" cstate="print"/>
          <a:stretch/>
        </p:blipFill>
        <p:spPr>
          <a:xfrm>
            <a:off x="6324600" y="685800"/>
            <a:ext cx="2819400" cy="2262240"/>
          </a:xfrm>
          <a:prstGeom prst="rect">
            <a:avLst/>
          </a:prstGeom>
          <a:ln w="9360">
            <a:noFill/>
          </a:ln>
        </p:spPr>
      </p:pic>
      <p:pic>
        <p:nvPicPr>
          <p:cNvPr id="149" name="Image 7"/>
          <p:cNvPicPr/>
          <p:nvPr/>
        </p:nvPicPr>
        <p:blipFill>
          <a:blip r:embed="rId5" cstate="print"/>
          <a:stretch/>
        </p:blipFill>
        <p:spPr>
          <a:xfrm>
            <a:off x="1371600" y="2895600"/>
            <a:ext cx="2286000" cy="2590800"/>
          </a:xfrm>
          <a:prstGeom prst="rect">
            <a:avLst/>
          </a:prstGeom>
          <a:ln w="9360">
            <a:noFill/>
          </a:ln>
        </p:spPr>
      </p:pic>
      <p:pic>
        <p:nvPicPr>
          <p:cNvPr id="150" name="Image 8"/>
          <p:cNvPicPr/>
          <p:nvPr/>
        </p:nvPicPr>
        <p:blipFill>
          <a:blip r:embed="rId6" cstate="print"/>
          <a:stretch/>
        </p:blipFill>
        <p:spPr>
          <a:xfrm>
            <a:off x="3657600" y="3048000"/>
            <a:ext cx="2514600" cy="2438400"/>
          </a:xfrm>
          <a:prstGeom prst="rect">
            <a:avLst/>
          </a:prstGeom>
          <a:ln w="9360">
            <a:noFill/>
          </a:ln>
        </p:spPr>
      </p:pic>
      <p:pic>
        <p:nvPicPr>
          <p:cNvPr id="152" name="Picture 2"/>
          <p:cNvPicPr/>
          <p:nvPr/>
        </p:nvPicPr>
        <p:blipFill>
          <a:blip r:embed="rId7" cstate="print"/>
          <a:stretch/>
        </p:blipFill>
        <p:spPr>
          <a:xfrm>
            <a:off x="6172200" y="3124200"/>
            <a:ext cx="2971800" cy="2438400"/>
          </a:xfrm>
          <a:prstGeom prst="rect">
            <a:avLst/>
          </a:prstGeom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47800" y="15240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Sample Consensus Forecasts over the 5 regions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1463040" y="128520"/>
            <a:ext cx="7209000" cy="60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514440" indent="-514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r>
              <a:rPr lang="fr-FR" sz="3300" b="1" strike="noStrike" spc="-1" dirty="0" smtClean="0">
                <a:solidFill>
                  <a:srgbClr val="0000FF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3. Dissemination and feedback</a:t>
            </a:r>
            <a:endParaRPr lang="fr-FR" sz="3300" b="0" strike="noStrike" spc="-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1371600" y="762000"/>
            <a:ext cx="7772400" cy="5638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/>
            <a:r>
              <a:rPr lang="fr-FR" sz="32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Dissemination</a:t>
            </a:r>
            <a:endParaRPr lang="en-US" sz="3200" b="0" strike="noStrike" spc="-1" dirty="0" smtClean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32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Press Release</a:t>
            </a:r>
          </a:p>
          <a:p>
            <a:pPr marL="457200" indent="-457200">
              <a:buAutoNum type="alphaLcPeriod"/>
            </a:pPr>
            <a:r>
              <a:rPr lang="en-US" sz="32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Emails</a:t>
            </a:r>
          </a:p>
          <a:p>
            <a:pPr marL="457200" indent="-457200">
              <a:buAutoNum type="alphaLcPeriod"/>
            </a:pPr>
            <a:r>
              <a:rPr lang="en-US" sz="32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Website</a:t>
            </a:r>
          </a:p>
          <a:p>
            <a:pPr marL="457200" indent="-457200">
              <a:buAutoNum type="alphaLcPeriod"/>
            </a:pPr>
            <a:r>
              <a:rPr lang="en-US" sz="32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Presentation at various stakeholder meetings</a:t>
            </a:r>
          </a:p>
          <a:p>
            <a:pPr marL="457200" indent="-457200"/>
            <a:endParaRPr lang="en-US" sz="3200" spc="-1" dirty="0" smtClean="0">
              <a:solidFill>
                <a:srgbClr val="00000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457200" indent="-457200"/>
            <a:r>
              <a:rPr lang="en-US" sz="32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F</a:t>
            </a:r>
            <a:r>
              <a:rPr lang="en-US" sz="3200" b="1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eedback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During forums (National, Regional and Continental)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spc="-1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Emails </a:t>
            </a:r>
          </a:p>
          <a:p>
            <a:pPr marL="457200" indent="-457200"/>
            <a:endParaRPr lang="en-US" sz="2400" spc="-1" dirty="0" smtClean="0">
              <a:solidFill>
                <a:srgbClr val="000000"/>
              </a:solidFill>
              <a:latin typeface="Calibri"/>
              <a:ea typeface="SimSun"/>
            </a:endParaRPr>
          </a:p>
          <a:p>
            <a:pPr marL="457200" indent="-457200"/>
            <a:endParaRPr lang="en-US" sz="2400" spc="-1" dirty="0">
              <a:solidFill>
                <a:srgbClr val="000000"/>
              </a:solidFill>
              <a:latin typeface="Calibri"/>
              <a:ea typeface="SimSun"/>
            </a:endParaRPr>
          </a:p>
          <a:p>
            <a:pPr marL="457200" indent="-457200"/>
            <a:r>
              <a:rPr lang="en-US" sz="2400" spc="-1" dirty="0" smtClean="0">
                <a:solidFill>
                  <a:srgbClr val="000000"/>
                </a:solidFill>
                <a:latin typeface="Calibri"/>
                <a:ea typeface="SimSun"/>
              </a:rPr>
              <a:t> </a:t>
            </a:r>
            <a:endParaRPr lang="en-US" sz="2400" b="0" strike="noStrike" spc="-1" dirty="0" smtClean="0">
              <a:solidFill>
                <a:srgbClr val="000000"/>
              </a:solidFill>
              <a:latin typeface="Calibri"/>
              <a:ea typeface="SimSun"/>
            </a:endParaRPr>
          </a:p>
          <a:p>
            <a:pPr marL="457200" indent="-457200">
              <a:buAutoNum type="alphaLcPeriod"/>
            </a:pPr>
            <a:endParaRPr lang="en-US" sz="2400" b="0" strike="noStrike" spc="-1" dirty="0">
              <a:latin typeface="Arial"/>
            </a:endParaRPr>
          </a:p>
          <a:p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6553080" y="6356520"/>
            <a:ext cx="2118960" cy="35064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</a:pPr>
            <a:fld id="{3CF42471-352F-4E6C-AB14-89BF3AB92413}" type="slidenum">
              <a:rPr lang="en-US" sz="1200" b="0" strike="noStrike" spc="-1">
                <a:solidFill>
                  <a:srgbClr val="898989"/>
                </a:solidFill>
                <a:latin typeface="Times New Roman"/>
                <a:ea typeface="SimSun"/>
              </a:rPr>
              <a:pPr algn="r">
                <a:lnSpc>
                  <a:spcPct val="100000"/>
                </a:lnSpc>
              </a:pPr>
              <a:t>8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1676400" y="1905000"/>
            <a:ext cx="6629400" cy="99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3600" b="0" strike="noStrike" spc="-1" dirty="0" smtClean="0">
                <a:latin typeface="Times New Roman" pitchFamily="18" charset="0"/>
                <a:cs typeface="Times New Roman" pitchFamily="18" charset="0"/>
              </a:rPr>
              <a:t>Thank you for your attention.</a:t>
            </a:r>
          </a:p>
          <a:p>
            <a:pPr algn="ctr">
              <a:lnSpc>
                <a:spcPct val="100000"/>
              </a:lnSpc>
            </a:pPr>
            <a:endParaRPr lang="en-US" sz="36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29919</TotalTime>
  <Words>330</Words>
  <Application>Microsoft Office PowerPoint</Application>
  <PresentationFormat>On-screen Show (4:3)</PresentationFormat>
  <Paragraphs>75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Office Theme</vt:lpstr>
      <vt:lpstr>Office Theme</vt:lpstr>
      <vt:lpstr>Slide 1</vt:lpstr>
      <vt:lpstr>Slide 2</vt:lpstr>
      <vt:lpstr>Slide 3</vt:lpstr>
      <vt:lpstr>2. Consensus  Forecast Process</vt:lpstr>
      <vt:lpstr>Slide 5</vt:lpstr>
      <vt:lpstr>Slide 6</vt:lpstr>
      <vt:lpstr>Slide 7</vt:lpstr>
      <vt:lpstr>Slide 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6570B</dc:creator>
  <cp:lastModifiedBy>user</cp:lastModifiedBy>
  <cp:revision>283</cp:revision>
  <dcterms:created xsi:type="dcterms:W3CDTF">2014-12-07T14:04:36Z</dcterms:created>
  <dcterms:modified xsi:type="dcterms:W3CDTF">2018-05-14T00:00:43Z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20</vt:i4>
  </property>
</Properties>
</file>