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6"/>
    <p:restoredTop sz="94621"/>
  </p:normalViewPr>
  <p:slideViewPr>
    <p:cSldViewPr snapToGrid="0" snapToObjects="1">
      <p:cViewPr varScale="1">
        <p:scale>
          <a:sx n="50" d="100"/>
          <a:sy n="50" d="100"/>
        </p:scale>
        <p:origin x="-782" y="-67"/>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984F57-D3CF-B946-A823-39ACA615B51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FF1F02F7-EB8F-6745-9A96-B964113BE0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6FC1842F-23EC-1144-81B2-719E2B204DA4}"/>
              </a:ext>
            </a:extLst>
          </p:cNvPr>
          <p:cNvSpPr>
            <a:spLocks noGrp="1"/>
          </p:cNvSpPr>
          <p:nvPr>
            <p:ph type="dt" sz="half" idx="10"/>
          </p:nvPr>
        </p:nvSpPr>
        <p:spPr/>
        <p:txBody>
          <a:bodyPr/>
          <a:lstStyle/>
          <a:p>
            <a:fld id="{AEC36E48-31E3-3747-A266-8274A73D5372}" type="datetimeFigureOut">
              <a:rPr lang="en-US" smtClean="0"/>
              <a:pPr/>
              <a:t>11/1/2018</a:t>
            </a:fld>
            <a:endParaRPr lang="en-US"/>
          </a:p>
        </p:txBody>
      </p:sp>
      <p:sp>
        <p:nvSpPr>
          <p:cNvPr id="5" name="Footer Placeholder 4">
            <a:extLst>
              <a:ext uri="{FF2B5EF4-FFF2-40B4-BE49-F238E27FC236}">
                <a16:creationId xmlns:a16="http://schemas.microsoft.com/office/drawing/2014/main" xmlns="" id="{7FE33213-B293-AD46-B09B-7D337F10E6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0E88E86-8246-C64F-91FC-B8282075FB71}"/>
              </a:ext>
            </a:extLst>
          </p:cNvPr>
          <p:cNvSpPr>
            <a:spLocks noGrp="1"/>
          </p:cNvSpPr>
          <p:nvPr>
            <p:ph type="sldNum" sz="quarter" idx="12"/>
          </p:nvPr>
        </p:nvSpPr>
        <p:spPr/>
        <p:txBody>
          <a:bodyPr/>
          <a:lstStyle/>
          <a:p>
            <a:fld id="{DD279E06-00C1-4846-B0A7-5DE26DC3B1CA}" type="slidenum">
              <a:rPr lang="en-US" smtClean="0"/>
              <a:pPr/>
              <a:t>‹#›</a:t>
            </a:fld>
            <a:endParaRPr lang="en-US"/>
          </a:p>
        </p:txBody>
      </p:sp>
    </p:spTree>
    <p:extLst>
      <p:ext uri="{BB962C8B-B14F-4D97-AF65-F5344CB8AC3E}">
        <p14:creationId xmlns:p14="http://schemas.microsoft.com/office/powerpoint/2010/main" xmlns="" val="2175701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B24CCE-FC64-CF42-A951-52059D8984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385BEB2-FB88-724E-837D-105880AF420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888F294-4396-F149-850F-5D94C0763A3E}"/>
              </a:ext>
            </a:extLst>
          </p:cNvPr>
          <p:cNvSpPr>
            <a:spLocks noGrp="1"/>
          </p:cNvSpPr>
          <p:nvPr>
            <p:ph type="dt" sz="half" idx="10"/>
          </p:nvPr>
        </p:nvSpPr>
        <p:spPr/>
        <p:txBody>
          <a:bodyPr/>
          <a:lstStyle/>
          <a:p>
            <a:fld id="{AEC36E48-31E3-3747-A266-8274A73D5372}" type="datetimeFigureOut">
              <a:rPr lang="en-US" smtClean="0"/>
              <a:pPr/>
              <a:t>11/1/2018</a:t>
            </a:fld>
            <a:endParaRPr lang="en-US"/>
          </a:p>
        </p:txBody>
      </p:sp>
      <p:sp>
        <p:nvSpPr>
          <p:cNvPr id="5" name="Footer Placeholder 4">
            <a:extLst>
              <a:ext uri="{FF2B5EF4-FFF2-40B4-BE49-F238E27FC236}">
                <a16:creationId xmlns:a16="http://schemas.microsoft.com/office/drawing/2014/main" xmlns="" id="{5F93016D-D9BA-1B45-B9CA-3710EE2CDB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2A428AA-D566-A741-9FC7-ACA77DF40273}"/>
              </a:ext>
            </a:extLst>
          </p:cNvPr>
          <p:cNvSpPr>
            <a:spLocks noGrp="1"/>
          </p:cNvSpPr>
          <p:nvPr>
            <p:ph type="sldNum" sz="quarter" idx="12"/>
          </p:nvPr>
        </p:nvSpPr>
        <p:spPr/>
        <p:txBody>
          <a:bodyPr/>
          <a:lstStyle/>
          <a:p>
            <a:fld id="{DD279E06-00C1-4846-B0A7-5DE26DC3B1CA}" type="slidenum">
              <a:rPr lang="en-US" smtClean="0"/>
              <a:pPr/>
              <a:t>‹#›</a:t>
            </a:fld>
            <a:endParaRPr lang="en-US"/>
          </a:p>
        </p:txBody>
      </p:sp>
    </p:spTree>
    <p:extLst>
      <p:ext uri="{BB962C8B-B14F-4D97-AF65-F5344CB8AC3E}">
        <p14:creationId xmlns:p14="http://schemas.microsoft.com/office/powerpoint/2010/main" xmlns="" val="2222868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176FFB-0CD0-AF48-A3B4-87D97283E4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3A4E0111-6FB5-6646-A481-B0772CF772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E8697994-407F-0D46-98CB-B9F32DCBD2CE}"/>
              </a:ext>
            </a:extLst>
          </p:cNvPr>
          <p:cNvSpPr>
            <a:spLocks noGrp="1"/>
          </p:cNvSpPr>
          <p:nvPr>
            <p:ph type="dt" sz="half" idx="10"/>
          </p:nvPr>
        </p:nvSpPr>
        <p:spPr/>
        <p:txBody>
          <a:bodyPr/>
          <a:lstStyle/>
          <a:p>
            <a:fld id="{AEC36E48-31E3-3747-A266-8274A73D5372}" type="datetimeFigureOut">
              <a:rPr lang="en-US" smtClean="0"/>
              <a:pPr/>
              <a:t>11/1/2018</a:t>
            </a:fld>
            <a:endParaRPr lang="en-US"/>
          </a:p>
        </p:txBody>
      </p:sp>
      <p:sp>
        <p:nvSpPr>
          <p:cNvPr id="5" name="Footer Placeholder 4">
            <a:extLst>
              <a:ext uri="{FF2B5EF4-FFF2-40B4-BE49-F238E27FC236}">
                <a16:creationId xmlns:a16="http://schemas.microsoft.com/office/drawing/2014/main" xmlns="" id="{EA4EB071-8CB1-6948-9FB6-907871D80E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7147B39-A195-D545-A290-4BDDD77937FB}"/>
              </a:ext>
            </a:extLst>
          </p:cNvPr>
          <p:cNvSpPr>
            <a:spLocks noGrp="1"/>
          </p:cNvSpPr>
          <p:nvPr>
            <p:ph type="sldNum" sz="quarter" idx="12"/>
          </p:nvPr>
        </p:nvSpPr>
        <p:spPr/>
        <p:txBody>
          <a:bodyPr/>
          <a:lstStyle/>
          <a:p>
            <a:fld id="{DD279E06-00C1-4846-B0A7-5DE26DC3B1CA}" type="slidenum">
              <a:rPr lang="en-US" smtClean="0"/>
              <a:pPr/>
              <a:t>‹#›</a:t>
            </a:fld>
            <a:endParaRPr lang="en-US"/>
          </a:p>
        </p:txBody>
      </p:sp>
    </p:spTree>
    <p:extLst>
      <p:ext uri="{BB962C8B-B14F-4D97-AF65-F5344CB8AC3E}">
        <p14:creationId xmlns:p14="http://schemas.microsoft.com/office/powerpoint/2010/main" xmlns="" val="20483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DC93B8-09BD-2D45-A6AD-15586509E6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BB12184E-3C00-684D-8443-1E1DCE899BB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A653640-AD99-1D44-BE02-19117668A26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0E243374-A141-9144-9A3C-93A7DB205755}"/>
              </a:ext>
            </a:extLst>
          </p:cNvPr>
          <p:cNvSpPr>
            <a:spLocks noGrp="1"/>
          </p:cNvSpPr>
          <p:nvPr>
            <p:ph type="dt" sz="half" idx="10"/>
          </p:nvPr>
        </p:nvSpPr>
        <p:spPr/>
        <p:txBody>
          <a:bodyPr/>
          <a:lstStyle/>
          <a:p>
            <a:fld id="{AEC36E48-31E3-3747-A266-8274A73D5372}" type="datetimeFigureOut">
              <a:rPr lang="en-US" smtClean="0"/>
              <a:pPr/>
              <a:t>11/1/2018</a:t>
            </a:fld>
            <a:endParaRPr lang="en-US"/>
          </a:p>
        </p:txBody>
      </p:sp>
      <p:sp>
        <p:nvSpPr>
          <p:cNvPr id="6" name="Footer Placeholder 5">
            <a:extLst>
              <a:ext uri="{FF2B5EF4-FFF2-40B4-BE49-F238E27FC236}">
                <a16:creationId xmlns:a16="http://schemas.microsoft.com/office/drawing/2014/main" xmlns="" id="{DDC73CA3-7FDD-864B-94B1-F003B0A459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B8552BE-FC0D-B94E-B616-2320F425EBFC}"/>
              </a:ext>
            </a:extLst>
          </p:cNvPr>
          <p:cNvSpPr>
            <a:spLocks noGrp="1"/>
          </p:cNvSpPr>
          <p:nvPr>
            <p:ph type="sldNum" sz="quarter" idx="12"/>
          </p:nvPr>
        </p:nvSpPr>
        <p:spPr/>
        <p:txBody>
          <a:bodyPr/>
          <a:lstStyle/>
          <a:p>
            <a:fld id="{DD279E06-00C1-4846-B0A7-5DE26DC3B1CA}" type="slidenum">
              <a:rPr lang="en-US" smtClean="0"/>
              <a:pPr/>
              <a:t>‹#›</a:t>
            </a:fld>
            <a:endParaRPr lang="en-US"/>
          </a:p>
        </p:txBody>
      </p:sp>
    </p:spTree>
    <p:extLst>
      <p:ext uri="{BB962C8B-B14F-4D97-AF65-F5344CB8AC3E}">
        <p14:creationId xmlns:p14="http://schemas.microsoft.com/office/powerpoint/2010/main" xmlns="" val="566292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B7A55-F37F-F64C-9A3B-1039B19AF97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68E7F08F-3011-F94E-AF38-34903208CC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8C093404-5F2C-0F43-8148-4EEA7D4C37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117C86F8-A999-3940-87F5-EA2D9E479F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209AE863-DEBB-7C49-86E4-50895F3E432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08BF983B-9654-A945-8200-20C902A961AF}"/>
              </a:ext>
            </a:extLst>
          </p:cNvPr>
          <p:cNvSpPr>
            <a:spLocks noGrp="1"/>
          </p:cNvSpPr>
          <p:nvPr>
            <p:ph type="dt" sz="half" idx="10"/>
          </p:nvPr>
        </p:nvSpPr>
        <p:spPr/>
        <p:txBody>
          <a:bodyPr/>
          <a:lstStyle/>
          <a:p>
            <a:fld id="{AEC36E48-31E3-3747-A266-8274A73D5372}" type="datetimeFigureOut">
              <a:rPr lang="en-US" smtClean="0"/>
              <a:pPr/>
              <a:t>11/1/2018</a:t>
            </a:fld>
            <a:endParaRPr lang="en-US"/>
          </a:p>
        </p:txBody>
      </p:sp>
      <p:sp>
        <p:nvSpPr>
          <p:cNvPr id="8" name="Footer Placeholder 7">
            <a:extLst>
              <a:ext uri="{FF2B5EF4-FFF2-40B4-BE49-F238E27FC236}">
                <a16:creationId xmlns:a16="http://schemas.microsoft.com/office/drawing/2014/main" xmlns="" id="{EFB129E8-EED6-FB47-8551-E199341AD22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BDC365AF-F9B6-0543-AB62-5257109426BE}"/>
              </a:ext>
            </a:extLst>
          </p:cNvPr>
          <p:cNvSpPr>
            <a:spLocks noGrp="1"/>
          </p:cNvSpPr>
          <p:nvPr>
            <p:ph type="sldNum" sz="quarter" idx="12"/>
          </p:nvPr>
        </p:nvSpPr>
        <p:spPr/>
        <p:txBody>
          <a:bodyPr/>
          <a:lstStyle/>
          <a:p>
            <a:fld id="{DD279E06-00C1-4846-B0A7-5DE26DC3B1CA}" type="slidenum">
              <a:rPr lang="en-US" smtClean="0"/>
              <a:pPr/>
              <a:t>‹#›</a:t>
            </a:fld>
            <a:endParaRPr lang="en-US"/>
          </a:p>
        </p:txBody>
      </p:sp>
    </p:spTree>
    <p:extLst>
      <p:ext uri="{BB962C8B-B14F-4D97-AF65-F5344CB8AC3E}">
        <p14:creationId xmlns:p14="http://schemas.microsoft.com/office/powerpoint/2010/main" xmlns="" val="4002024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20FD97-C1B3-CB49-A7A3-C1CFF9BDFB4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025B1468-B5D5-FC4D-950F-87E59EAFE2C1}"/>
              </a:ext>
            </a:extLst>
          </p:cNvPr>
          <p:cNvSpPr>
            <a:spLocks noGrp="1"/>
          </p:cNvSpPr>
          <p:nvPr>
            <p:ph type="dt" sz="half" idx="10"/>
          </p:nvPr>
        </p:nvSpPr>
        <p:spPr/>
        <p:txBody>
          <a:bodyPr/>
          <a:lstStyle/>
          <a:p>
            <a:fld id="{AEC36E48-31E3-3747-A266-8274A73D5372}" type="datetimeFigureOut">
              <a:rPr lang="en-US" smtClean="0"/>
              <a:pPr/>
              <a:t>11/1/2018</a:t>
            </a:fld>
            <a:endParaRPr lang="en-US"/>
          </a:p>
        </p:txBody>
      </p:sp>
      <p:sp>
        <p:nvSpPr>
          <p:cNvPr id="4" name="Footer Placeholder 3">
            <a:extLst>
              <a:ext uri="{FF2B5EF4-FFF2-40B4-BE49-F238E27FC236}">
                <a16:creationId xmlns:a16="http://schemas.microsoft.com/office/drawing/2014/main" xmlns="" id="{EF942E50-EF8E-D540-9F14-4528E459F9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C85169F1-C497-E948-8456-1F4C33326F08}"/>
              </a:ext>
            </a:extLst>
          </p:cNvPr>
          <p:cNvSpPr>
            <a:spLocks noGrp="1"/>
          </p:cNvSpPr>
          <p:nvPr>
            <p:ph type="sldNum" sz="quarter" idx="12"/>
          </p:nvPr>
        </p:nvSpPr>
        <p:spPr/>
        <p:txBody>
          <a:bodyPr/>
          <a:lstStyle/>
          <a:p>
            <a:fld id="{DD279E06-00C1-4846-B0A7-5DE26DC3B1CA}" type="slidenum">
              <a:rPr lang="en-US" smtClean="0"/>
              <a:pPr/>
              <a:t>‹#›</a:t>
            </a:fld>
            <a:endParaRPr lang="en-US"/>
          </a:p>
        </p:txBody>
      </p:sp>
    </p:spTree>
    <p:extLst>
      <p:ext uri="{BB962C8B-B14F-4D97-AF65-F5344CB8AC3E}">
        <p14:creationId xmlns:p14="http://schemas.microsoft.com/office/powerpoint/2010/main" xmlns="" val="3158314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863C4B13-E2F4-9F46-B2D4-7D385BE2361D}"/>
              </a:ext>
            </a:extLst>
          </p:cNvPr>
          <p:cNvSpPr>
            <a:spLocks noGrp="1"/>
          </p:cNvSpPr>
          <p:nvPr>
            <p:ph type="dt" sz="half" idx="10"/>
          </p:nvPr>
        </p:nvSpPr>
        <p:spPr/>
        <p:txBody>
          <a:bodyPr/>
          <a:lstStyle/>
          <a:p>
            <a:fld id="{AEC36E48-31E3-3747-A266-8274A73D5372}" type="datetimeFigureOut">
              <a:rPr lang="en-US" smtClean="0"/>
              <a:pPr/>
              <a:t>11/1/2018</a:t>
            </a:fld>
            <a:endParaRPr lang="en-US"/>
          </a:p>
        </p:txBody>
      </p:sp>
      <p:sp>
        <p:nvSpPr>
          <p:cNvPr id="3" name="Footer Placeholder 2">
            <a:extLst>
              <a:ext uri="{FF2B5EF4-FFF2-40B4-BE49-F238E27FC236}">
                <a16:creationId xmlns:a16="http://schemas.microsoft.com/office/drawing/2014/main" xmlns="" id="{D17BA743-C97C-1947-985C-CE79CFC78B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2AAA8DE8-B7F1-984F-A365-A8D0785A1E3C}"/>
              </a:ext>
            </a:extLst>
          </p:cNvPr>
          <p:cNvSpPr>
            <a:spLocks noGrp="1"/>
          </p:cNvSpPr>
          <p:nvPr>
            <p:ph type="sldNum" sz="quarter" idx="12"/>
          </p:nvPr>
        </p:nvSpPr>
        <p:spPr/>
        <p:txBody>
          <a:bodyPr/>
          <a:lstStyle/>
          <a:p>
            <a:fld id="{DD279E06-00C1-4846-B0A7-5DE26DC3B1CA}" type="slidenum">
              <a:rPr lang="en-US" smtClean="0"/>
              <a:pPr/>
              <a:t>‹#›</a:t>
            </a:fld>
            <a:endParaRPr lang="en-US"/>
          </a:p>
        </p:txBody>
      </p:sp>
    </p:spTree>
    <p:extLst>
      <p:ext uri="{BB962C8B-B14F-4D97-AF65-F5344CB8AC3E}">
        <p14:creationId xmlns:p14="http://schemas.microsoft.com/office/powerpoint/2010/main" xmlns="" val="2741410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D3522D-CC71-1F47-82F9-D37C08595D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3402B188-FE1A-3945-959B-88BF7ECBFD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8F362C84-1778-9647-AD60-E5AF65E865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A845DDE7-34E8-614F-B301-FA0F9D2EAFF0}"/>
              </a:ext>
            </a:extLst>
          </p:cNvPr>
          <p:cNvSpPr>
            <a:spLocks noGrp="1"/>
          </p:cNvSpPr>
          <p:nvPr>
            <p:ph type="dt" sz="half" idx="10"/>
          </p:nvPr>
        </p:nvSpPr>
        <p:spPr/>
        <p:txBody>
          <a:bodyPr/>
          <a:lstStyle/>
          <a:p>
            <a:fld id="{AEC36E48-31E3-3747-A266-8274A73D5372}" type="datetimeFigureOut">
              <a:rPr lang="en-US" smtClean="0"/>
              <a:pPr/>
              <a:t>11/1/2018</a:t>
            </a:fld>
            <a:endParaRPr lang="en-US"/>
          </a:p>
        </p:txBody>
      </p:sp>
      <p:sp>
        <p:nvSpPr>
          <p:cNvPr id="6" name="Footer Placeholder 5">
            <a:extLst>
              <a:ext uri="{FF2B5EF4-FFF2-40B4-BE49-F238E27FC236}">
                <a16:creationId xmlns:a16="http://schemas.microsoft.com/office/drawing/2014/main" xmlns="" id="{578D0FA3-F957-DF49-AF26-E8C29BA402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8A808808-08B1-144F-B4E0-EE06C8ACF80C}"/>
              </a:ext>
            </a:extLst>
          </p:cNvPr>
          <p:cNvSpPr>
            <a:spLocks noGrp="1"/>
          </p:cNvSpPr>
          <p:nvPr>
            <p:ph type="sldNum" sz="quarter" idx="12"/>
          </p:nvPr>
        </p:nvSpPr>
        <p:spPr/>
        <p:txBody>
          <a:bodyPr/>
          <a:lstStyle/>
          <a:p>
            <a:fld id="{DD279E06-00C1-4846-B0A7-5DE26DC3B1CA}" type="slidenum">
              <a:rPr lang="en-US" smtClean="0"/>
              <a:pPr/>
              <a:t>‹#›</a:t>
            </a:fld>
            <a:endParaRPr lang="en-US"/>
          </a:p>
        </p:txBody>
      </p:sp>
    </p:spTree>
    <p:extLst>
      <p:ext uri="{BB962C8B-B14F-4D97-AF65-F5344CB8AC3E}">
        <p14:creationId xmlns:p14="http://schemas.microsoft.com/office/powerpoint/2010/main" xmlns="" val="147118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16D52B-3290-D446-A58E-420D12BD68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B12AD778-1F20-034F-9DE9-7E251FFFD9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64CCCE83-84BD-BB42-84E9-3D7738D5E9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CEC69E92-F375-9041-986E-432BA8F1F88D}"/>
              </a:ext>
            </a:extLst>
          </p:cNvPr>
          <p:cNvSpPr>
            <a:spLocks noGrp="1"/>
          </p:cNvSpPr>
          <p:nvPr>
            <p:ph type="dt" sz="half" idx="10"/>
          </p:nvPr>
        </p:nvSpPr>
        <p:spPr/>
        <p:txBody>
          <a:bodyPr/>
          <a:lstStyle/>
          <a:p>
            <a:fld id="{AEC36E48-31E3-3747-A266-8274A73D5372}" type="datetimeFigureOut">
              <a:rPr lang="en-US" smtClean="0"/>
              <a:pPr/>
              <a:t>11/1/2018</a:t>
            </a:fld>
            <a:endParaRPr lang="en-US"/>
          </a:p>
        </p:txBody>
      </p:sp>
      <p:sp>
        <p:nvSpPr>
          <p:cNvPr id="6" name="Footer Placeholder 5">
            <a:extLst>
              <a:ext uri="{FF2B5EF4-FFF2-40B4-BE49-F238E27FC236}">
                <a16:creationId xmlns:a16="http://schemas.microsoft.com/office/drawing/2014/main" xmlns="" id="{3376DEA1-D23C-8248-950B-7345EB9143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0DA7F08B-9D96-514E-9A65-4DC8F946792D}"/>
              </a:ext>
            </a:extLst>
          </p:cNvPr>
          <p:cNvSpPr>
            <a:spLocks noGrp="1"/>
          </p:cNvSpPr>
          <p:nvPr>
            <p:ph type="sldNum" sz="quarter" idx="12"/>
          </p:nvPr>
        </p:nvSpPr>
        <p:spPr/>
        <p:txBody>
          <a:bodyPr/>
          <a:lstStyle/>
          <a:p>
            <a:fld id="{DD279E06-00C1-4846-B0A7-5DE26DC3B1CA}" type="slidenum">
              <a:rPr lang="en-US" smtClean="0"/>
              <a:pPr/>
              <a:t>‹#›</a:t>
            </a:fld>
            <a:endParaRPr lang="en-US"/>
          </a:p>
        </p:txBody>
      </p:sp>
    </p:spTree>
    <p:extLst>
      <p:ext uri="{BB962C8B-B14F-4D97-AF65-F5344CB8AC3E}">
        <p14:creationId xmlns:p14="http://schemas.microsoft.com/office/powerpoint/2010/main" xmlns="" val="112409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4D1556-4877-7F48-9ADC-6968DCC2DA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7C15B11F-FF5D-9740-AB48-BA116E2EA64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E2FDFD4-D2E9-6D41-9975-E5670DCD0D84}"/>
              </a:ext>
            </a:extLst>
          </p:cNvPr>
          <p:cNvSpPr>
            <a:spLocks noGrp="1"/>
          </p:cNvSpPr>
          <p:nvPr>
            <p:ph type="dt" sz="half" idx="10"/>
          </p:nvPr>
        </p:nvSpPr>
        <p:spPr/>
        <p:txBody>
          <a:bodyPr/>
          <a:lstStyle/>
          <a:p>
            <a:fld id="{AEC36E48-31E3-3747-A266-8274A73D5372}" type="datetimeFigureOut">
              <a:rPr lang="en-US" smtClean="0"/>
              <a:pPr/>
              <a:t>11/1/2018</a:t>
            </a:fld>
            <a:endParaRPr lang="en-US"/>
          </a:p>
        </p:txBody>
      </p:sp>
      <p:sp>
        <p:nvSpPr>
          <p:cNvPr id="5" name="Footer Placeholder 4">
            <a:extLst>
              <a:ext uri="{FF2B5EF4-FFF2-40B4-BE49-F238E27FC236}">
                <a16:creationId xmlns:a16="http://schemas.microsoft.com/office/drawing/2014/main" xmlns="" id="{3028A403-1565-0546-A35A-5C0816036F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C423114-69BA-6748-8AA9-DE3B45EBA5E8}"/>
              </a:ext>
            </a:extLst>
          </p:cNvPr>
          <p:cNvSpPr>
            <a:spLocks noGrp="1"/>
          </p:cNvSpPr>
          <p:nvPr>
            <p:ph type="sldNum" sz="quarter" idx="12"/>
          </p:nvPr>
        </p:nvSpPr>
        <p:spPr/>
        <p:txBody>
          <a:bodyPr/>
          <a:lstStyle/>
          <a:p>
            <a:fld id="{DD279E06-00C1-4846-B0A7-5DE26DC3B1CA}" type="slidenum">
              <a:rPr lang="en-US" smtClean="0"/>
              <a:pPr/>
              <a:t>‹#›</a:t>
            </a:fld>
            <a:endParaRPr lang="en-US"/>
          </a:p>
        </p:txBody>
      </p:sp>
    </p:spTree>
    <p:extLst>
      <p:ext uri="{BB962C8B-B14F-4D97-AF65-F5344CB8AC3E}">
        <p14:creationId xmlns:p14="http://schemas.microsoft.com/office/powerpoint/2010/main" xmlns="" val="876678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961B6054-E42A-A740-BA16-ABEA8894518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9EBF692F-E68E-8440-B254-D2EA3DE8304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ECDB89D-19E2-0446-94BF-C902AEE95C9B}"/>
              </a:ext>
            </a:extLst>
          </p:cNvPr>
          <p:cNvSpPr>
            <a:spLocks noGrp="1"/>
          </p:cNvSpPr>
          <p:nvPr>
            <p:ph type="dt" sz="half" idx="10"/>
          </p:nvPr>
        </p:nvSpPr>
        <p:spPr/>
        <p:txBody>
          <a:bodyPr/>
          <a:lstStyle/>
          <a:p>
            <a:fld id="{AEC36E48-31E3-3747-A266-8274A73D5372}" type="datetimeFigureOut">
              <a:rPr lang="en-US" smtClean="0"/>
              <a:pPr/>
              <a:t>11/1/2018</a:t>
            </a:fld>
            <a:endParaRPr lang="en-US"/>
          </a:p>
        </p:txBody>
      </p:sp>
      <p:sp>
        <p:nvSpPr>
          <p:cNvPr id="5" name="Footer Placeholder 4">
            <a:extLst>
              <a:ext uri="{FF2B5EF4-FFF2-40B4-BE49-F238E27FC236}">
                <a16:creationId xmlns:a16="http://schemas.microsoft.com/office/drawing/2014/main" xmlns="" id="{7F044C5C-81F2-B244-962D-0584C83B4D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6BADA81-D616-CC46-848D-ED02DFEA96B2}"/>
              </a:ext>
            </a:extLst>
          </p:cNvPr>
          <p:cNvSpPr>
            <a:spLocks noGrp="1"/>
          </p:cNvSpPr>
          <p:nvPr>
            <p:ph type="sldNum" sz="quarter" idx="12"/>
          </p:nvPr>
        </p:nvSpPr>
        <p:spPr/>
        <p:txBody>
          <a:bodyPr/>
          <a:lstStyle/>
          <a:p>
            <a:fld id="{DD279E06-00C1-4846-B0A7-5DE26DC3B1CA}" type="slidenum">
              <a:rPr lang="en-US" smtClean="0"/>
              <a:pPr/>
              <a:t>‹#›</a:t>
            </a:fld>
            <a:endParaRPr lang="en-US"/>
          </a:p>
        </p:txBody>
      </p:sp>
    </p:spTree>
    <p:extLst>
      <p:ext uri="{BB962C8B-B14F-4D97-AF65-F5344CB8AC3E}">
        <p14:creationId xmlns:p14="http://schemas.microsoft.com/office/powerpoint/2010/main" xmlns="" val="1212203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6B4D612-0817-9046-B0CF-A710AA4A96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28DE97A6-854F-074A-B790-F8F738D9F5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5A88F1D-854F-0E4B-931C-2CBC681314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C36E48-31E3-3747-A266-8274A73D5372}" type="datetimeFigureOut">
              <a:rPr lang="en-US" smtClean="0"/>
              <a:pPr/>
              <a:t>11/1/2018</a:t>
            </a:fld>
            <a:endParaRPr lang="en-US"/>
          </a:p>
        </p:txBody>
      </p:sp>
      <p:sp>
        <p:nvSpPr>
          <p:cNvPr id="5" name="Footer Placeholder 4">
            <a:extLst>
              <a:ext uri="{FF2B5EF4-FFF2-40B4-BE49-F238E27FC236}">
                <a16:creationId xmlns:a16="http://schemas.microsoft.com/office/drawing/2014/main" xmlns="" id="{C6164023-DE51-064B-8CD3-64B9760B6D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6EF14975-8F5F-BE4A-8017-A0ECE7E96D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279E06-00C1-4846-B0A7-5DE26DC3B1CA}" type="slidenum">
              <a:rPr lang="en-US" smtClean="0"/>
              <a:pPr/>
              <a:t>‹#›</a:t>
            </a:fld>
            <a:endParaRPr lang="en-US"/>
          </a:p>
        </p:txBody>
      </p:sp>
    </p:spTree>
    <p:extLst>
      <p:ext uri="{BB962C8B-B14F-4D97-AF65-F5344CB8AC3E}">
        <p14:creationId xmlns:p14="http://schemas.microsoft.com/office/powerpoint/2010/main" xmlns="" val="40086230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7D588E7D-0BC9-B74D-8053-2E8AED49BE4F}"/>
              </a:ext>
            </a:extLst>
          </p:cNvPr>
          <p:cNvSpPr>
            <a:spLocks noGrp="1"/>
          </p:cNvSpPr>
          <p:nvPr>
            <p:ph type="subTitle" idx="1"/>
          </p:nvPr>
        </p:nvSpPr>
        <p:spPr>
          <a:xfrm>
            <a:off x="1373275" y="768402"/>
            <a:ext cx="9144000" cy="457497"/>
          </a:xfrm>
        </p:spPr>
        <p:txBody>
          <a:bodyPr/>
          <a:lstStyle/>
          <a:p>
            <a:r>
              <a:rPr lang="en-US" dirty="0">
                <a:solidFill>
                  <a:srgbClr val="FF0000"/>
                </a:solidFill>
              </a:rPr>
              <a:t>From Michael’s Minutes</a:t>
            </a:r>
          </a:p>
        </p:txBody>
      </p:sp>
      <p:sp>
        <p:nvSpPr>
          <p:cNvPr id="4" name="Subtitle 2">
            <a:extLst>
              <a:ext uri="{FF2B5EF4-FFF2-40B4-BE49-F238E27FC236}">
                <a16:creationId xmlns:a16="http://schemas.microsoft.com/office/drawing/2014/main" xmlns="" id="{047717F2-D24B-9640-8877-CAA86956B2ED}"/>
              </a:ext>
            </a:extLst>
          </p:cNvPr>
          <p:cNvSpPr txBox="1">
            <a:spLocks/>
          </p:cNvSpPr>
          <p:nvPr/>
        </p:nvSpPr>
        <p:spPr>
          <a:xfrm>
            <a:off x="1373275" y="1225899"/>
            <a:ext cx="9144000" cy="537586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lvl="0" indent="-342900" algn="l">
              <a:buFont typeface="Arial" panose="020B0604020202020204" pitchFamily="34" charset="0"/>
              <a:buChar char="•"/>
            </a:pPr>
            <a:r>
              <a:rPr lang="en-US" sz="1800" dirty="0"/>
              <a:t>Work </a:t>
            </a:r>
            <a:r>
              <a:rPr lang="en-US" sz="1800" dirty="0" err="1"/>
              <a:t>programme</a:t>
            </a:r>
            <a:r>
              <a:rPr lang="en-US" sz="1800" dirty="0"/>
              <a:t> 2108-2020 R &amp; I investment of € 30 billion for 3 years</a:t>
            </a:r>
          </a:p>
          <a:p>
            <a:pPr marL="342900" lvl="0" indent="-342900" algn="l">
              <a:buFont typeface="Arial" panose="020B0604020202020204" pitchFamily="34" charset="0"/>
              <a:buChar char="•"/>
            </a:pPr>
            <a:r>
              <a:rPr lang="en-US" sz="1800" b="1" dirty="0"/>
              <a:t>Focus on IMPACTS</a:t>
            </a:r>
            <a:r>
              <a:rPr lang="en-US" sz="1800" dirty="0"/>
              <a:t> (fewer &amp; broader topics with sharpened impact statements, better dissemination of results, open access to data…) </a:t>
            </a:r>
            <a:r>
              <a:rPr lang="en-US" sz="1800" b="1" i="1" dirty="0"/>
              <a:t>It was emphasized several times that the focus on impacts is very import!</a:t>
            </a:r>
            <a:endParaRPr lang="en-US" sz="1800" dirty="0"/>
          </a:p>
          <a:p>
            <a:pPr marL="342900" indent="-342900" algn="l">
              <a:buFont typeface="Arial" panose="020B0604020202020204" pitchFamily="34" charset="0"/>
              <a:buChar char="•"/>
            </a:pPr>
            <a:r>
              <a:rPr lang="en-US" sz="1800" dirty="0"/>
              <a:t>2 multiannual calls: "Building a low-carbon, climate resilient future: climate action in support of the Paris Agreement" and "Greening the economy in line with the Sustainable Development Goals (SDGs)"</a:t>
            </a:r>
          </a:p>
          <a:p>
            <a:pPr marL="342900" lvl="0" indent="-342900" algn="l">
              <a:buFont typeface="Arial" panose="020B0604020202020204" pitchFamily="34" charset="0"/>
              <a:buChar char="•"/>
            </a:pPr>
            <a:r>
              <a:rPr lang="en-US" sz="1800" dirty="0"/>
              <a:t>The call "Building a low-carbon, climate resilient future: climate action in support of the Paris Agreement" contains the following points: Decarbonization; </a:t>
            </a:r>
            <a:r>
              <a:rPr lang="en-US" sz="1800" b="1" dirty="0"/>
              <a:t>Climate adaptation, impacts and services</a:t>
            </a:r>
            <a:r>
              <a:rPr lang="en-US" sz="1800" dirty="0"/>
              <a:t>; Inter-relations between climate change, biodiversity and ecosystem services; The Cryosphere</a:t>
            </a:r>
          </a:p>
          <a:p>
            <a:pPr marL="342900" lvl="0" indent="-342900" algn="l">
              <a:buFont typeface="Arial" panose="020B0604020202020204" pitchFamily="34" charset="0"/>
              <a:buChar char="•"/>
            </a:pPr>
            <a:r>
              <a:rPr lang="en-US" sz="1800" b="1" dirty="0"/>
              <a:t>2019 topics open: 14 November 2018</a:t>
            </a:r>
            <a:endParaRPr lang="en-US" sz="1800" dirty="0"/>
          </a:p>
          <a:p>
            <a:pPr marL="342900" lvl="0" indent="-342900" algn="l">
              <a:buFont typeface="Arial" panose="020B0604020202020204" pitchFamily="34" charset="0"/>
              <a:buChar char="•"/>
            </a:pPr>
            <a:r>
              <a:rPr lang="en-US" sz="1800" b="1" dirty="0"/>
              <a:t>Next call deadline: 19 Feb 2019</a:t>
            </a:r>
            <a:endParaRPr lang="en-US" sz="1800" dirty="0"/>
          </a:p>
          <a:p>
            <a:pPr marL="342900" lvl="0" indent="-342900" algn="l">
              <a:buFont typeface="Arial" panose="020B0604020202020204" pitchFamily="34" charset="0"/>
              <a:buChar char="•"/>
            </a:pPr>
            <a:r>
              <a:rPr lang="en-US" sz="1800" dirty="0"/>
              <a:t>The topic “Climate Services (Africa)” is Open to the world and is a dedicated international cooperation topic in 2019</a:t>
            </a:r>
          </a:p>
        </p:txBody>
      </p:sp>
    </p:spTree>
    <p:extLst>
      <p:ext uri="{BB962C8B-B14F-4D97-AF65-F5344CB8AC3E}">
        <p14:creationId xmlns:p14="http://schemas.microsoft.com/office/powerpoint/2010/main" xmlns="" val="2007058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7D588E7D-0BC9-B74D-8053-2E8AED49BE4F}"/>
              </a:ext>
            </a:extLst>
          </p:cNvPr>
          <p:cNvSpPr>
            <a:spLocks noGrp="1"/>
          </p:cNvSpPr>
          <p:nvPr>
            <p:ph type="subTitle" idx="1"/>
          </p:nvPr>
        </p:nvSpPr>
        <p:spPr>
          <a:xfrm>
            <a:off x="1373275" y="768402"/>
            <a:ext cx="9144000" cy="457497"/>
          </a:xfrm>
        </p:spPr>
        <p:txBody>
          <a:bodyPr/>
          <a:lstStyle/>
          <a:p>
            <a:r>
              <a:rPr lang="en-US" dirty="0">
                <a:solidFill>
                  <a:srgbClr val="FF0000"/>
                </a:solidFill>
              </a:rPr>
              <a:t>From Michael’s Minutes</a:t>
            </a:r>
          </a:p>
        </p:txBody>
      </p:sp>
      <p:sp>
        <p:nvSpPr>
          <p:cNvPr id="4" name="Subtitle 2">
            <a:extLst>
              <a:ext uri="{FF2B5EF4-FFF2-40B4-BE49-F238E27FC236}">
                <a16:creationId xmlns:a16="http://schemas.microsoft.com/office/drawing/2014/main" xmlns="" id="{047717F2-D24B-9640-8877-CAA86956B2ED}"/>
              </a:ext>
            </a:extLst>
          </p:cNvPr>
          <p:cNvSpPr txBox="1">
            <a:spLocks/>
          </p:cNvSpPr>
          <p:nvPr/>
        </p:nvSpPr>
        <p:spPr>
          <a:xfrm>
            <a:off x="1373275" y="1225899"/>
            <a:ext cx="9144000" cy="537586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solidFill>
                  <a:srgbClr val="00B0F0"/>
                </a:solidFill>
              </a:rPr>
              <a:t>CLIMATE SERVICES FOR AFRICA</a:t>
            </a:r>
          </a:p>
          <a:p>
            <a:pPr marL="342900" indent="-342900" algn="l">
              <a:buFont typeface="Arial" panose="020B0604020202020204" pitchFamily="34" charset="0"/>
              <a:buChar char="•"/>
            </a:pPr>
            <a:r>
              <a:rPr lang="en-US" sz="1800" dirty="0"/>
              <a:t>Actions should exploit new, relevant climate data made available by Copernicus and other relevant sources (such as GEOSS) and create dedicated climate services for Africa </a:t>
            </a:r>
            <a:r>
              <a:rPr lang="en-US" sz="1800" b="1" i="1" dirty="0"/>
              <a:t>(huge amount of data is available but only a small amount of it is used so far to provide services)</a:t>
            </a:r>
            <a:endParaRPr lang="en-US" sz="1800" dirty="0"/>
          </a:p>
          <a:p>
            <a:pPr marL="342900" indent="-342900" algn="l">
              <a:buFont typeface="Arial" panose="020B0604020202020204" pitchFamily="34" charset="0"/>
              <a:buChar char="•"/>
            </a:pPr>
            <a:r>
              <a:rPr lang="en-US" sz="1800" dirty="0"/>
              <a:t>For at least two of the following sectors: water, energy, food security, land use, health, infrastructure</a:t>
            </a:r>
          </a:p>
          <a:p>
            <a:pPr marL="342900" indent="-342900" algn="l">
              <a:buFont typeface="Arial" panose="020B0604020202020204" pitchFamily="34" charset="0"/>
              <a:buChar char="•"/>
            </a:pPr>
            <a:r>
              <a:rPr lang="en-US" sz="1800" dirty="0"/>
              <a:t>Actions should develop and deliver tools/applications which demonstrate clear end-user engagement, consultation and participation, and which enhance planning and implementation of climate adaptation strategies in Africa </a:t>
            </a:r>
            <a:r>
              <a:rPr lang="en-US" sz="1800" b="1" i="1" dirty="0"/>
              <a:t>(This point should not be underestimated and should be a central point from in the design of the project from the beginning on)</a:t>
            </a:r>
            <a:r>
              <a:rPr lang="en-US" sz="1800" dirty="0"/>
              <a:t> </a:t>
            </a:r>
          </a:p>
          <a:p>
            <a:pPr marL="342900" indent="-342900" algn="l">
              <a:buFont typeface="Arial" panose="020B0604020202020204" pitchFamily="34" charset="0"/>
              <a:buChar char="•"/>
            </a:pPr>
            <a:r>
              <a:rPr lang="en-US" sz="1800" dirty="0"/>
              <a:t>Actions should consider activities addressed by other initiatives such as the Global Framework for Climate Services (GFCS), Copernicus, and development cooperation activities, and provide added value</a:t>
            </a:r>
          </a:p>
          <a:p>
            <a:pPr marL="342900" indent="-342900" algn="l">
              <a:buFont typeface="Arial" panose="020B0604020202020204" pitchFamily="34" charset="0"/>
              <a:buChar char="•"/>
            </a:pPr>
            <a:r>
              <a:rPr lang="en-US" sz="1800" dirty="0"/>
              <a:t>Actions should further consider the EU-Africa Research and Innovation Partnership on Climate Change and Sustainable Energy</a:t>
            </a:r>
          </a:p>
          <a:p>
            <a:pPr marL="342900" indent="-342900" algn="l">
              <a:buFont typeface="Arial" panose="020B0604020202020204" pitchFamily="34" charset="0"/>
              <a:buChar char="•"/>
            </a:pPr>
            <a:r>
              <a:rPr lang="en-US" sz="1800" b="1" dirty="0"/>
              <a:t>On 10.01.2019, a workshop for European and African scientists will be organized</a:t>
            </a:r>
            <a:endParaRPr lang="en-US" sz="1800" dirty="0"/>
          </a:p>
        </p:txBody>
      </p:sp>
    </p:spTree>
    <p:extLst>
      <p:ext uri="{BB962C8B-B14F-4D97-AF65-F5344CB8AC3E}">
        <p14:creationId xmlns:p14="http://schemas.microsoft.com/office/powerpoint/2010/main" xmlns="" val="1777658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7D588E7D-0BC9-B74D-8053-2E8AED49BE4F}"/>
              </a:ext>
            </a:extLst>
          </p:cNvPr>
          <p:cNvSpPr>
            <a:spLocks noGrp="1"/>
          </p:cNvSpPr>
          <p:nvPr>
            <p:ph type="subTitle" idx="1"/>
          </p:nvPr>
        </p:nvSpPr>
        <p:spPr>
          <a:xfrm>
            <a:off x="1373274" y="245888"/>
            <a:ext cx="9144000" cy="1763783"/>
          </a:xfrm>
        </p:spPr>
        <p:txBody>
          <a:bodyPr/>
          <a:lstStyle/>
          <a:p>
            <a:r>
              <a:rPr lang="en-US" dirty="0">
                <a:solidFill>
                  <a:srgbClr val="FF0000"/>
                </a:solidFill>
              </a:rPr>
              <a:t>FOCUS-Africa</a:t>
            </a:r>
          </a:p>
          <a:p>
            <a:r>
              <a:rPr lang="en-US" dirty="0">
                <a:solidFill>
                  <a:srgbClr val="FF0000"/>
                </a:solidFill>
              </a:rPr>
              <a:t>F</a:t>
            </a:r>
            <a:r>
              <a:rPr lang="en-US" dirty="0"/>
              <a:t>ull-value chain </a:t>
            </a:r>
            <a:r>
              <a:rPr lang="en-US" dirty="0">
                <a:solidFill>
                  <a:srgbClr val="FF0000"/>
                </a:solidFill>
              </a:rPr>
              <a:t>O</a:t>
            </a:r>
            <a:r>
              <a:rPr lang="en-US" dirty="0"/>
              <a:t>perational</a:t>
            </a:r>
            <a:r>
              <a:rPr lang="en-US" dirty="0">
                <a:solidFill>
                  <a:srgbClr val="FF0000"/>
                </a:solidFill>
              </a:rPr>
              <a:t> C</a:t>
            </a:r>
            <a:r>
              <a:rPr lang="en-US" dirty="0"/>
              <a:t>limate prediction on</a:t>
            </a:r>
            <a:r>
              <a:rPr lang="en-US" dirty="0">
                <a:solidFill>
                  <a:srgbClr val="FF0000"/>
                </a:solidFill>
              </a:rPr>
              <a:t> </a:t>
            </a:r>
            <a:r>
              <a:rPr lang="en-US" dirty="0" err="1"/>
              <a:t>s</a:t>
            </a:r>
            <a:r>
              <a:rPr lang="en-US" dirty="0" err="1">
                <a:solidFill>
                  <a:srgbClr val="FF0000"/>
                </a:solidFill>
              </a:rPr>
              <a:t>U</a:t>
            </a:r>
            <a:r>
              <a:rPr lang="en-US" dirty="0" err="1"/>
              <a:t>b</a:t>
            </a:r>
            <a:r>
              <a:rPr lang="en-US" dirty="0"/>
              <a:t>-seasonal to longer time </a:t>
            </a:r>
            <a:r>
              <a:rPr lang="en-US" dirty="0">
                <a:solidFill>
                  <a:srgbClr val="FF0000"/>
                </a:solidFill>
              </a:rPr>
              <a:t>S</a:t>
            </a:r>
            <a:r>
              <a:rPr lang="en-US" dirty="0"/>
              <a:t>cales</a:t>
            </a:r>
            <a:r>
              <a:rPr lang="en-US" dirty="0">
                <a:solidFill>
                  <a:srgbClr val="FF0000"/>
                </a:solidFill>
              </a:rPr>
              <a:t> </a:t>
            </a:r>
            <a:r>
              <a:rPr lang="en-US" dirty="0"/>
              <a:t>for</a:t>
            </a:r>
            <a:r>
              <a:rPr lang="en-US" dirty="0">
                <a:solidFill>
                  <a:srgbClr val="FF0000"/>
                </a:solidFill>
              </a:rPr>
              <a:t> Africa</a:t>
            </a:r>
            <a:endParaRPr lang="en-US" dirty="0"/>
          </a:p>
          <a:p>
            <a:r>
              <a:rPr lang="en-US" dirty="0">
                <a:solidFill>
                  <a:srgbClr val="00B0F0"/>
                </a:solidFill>
              </a:rPr>
              <a:t>A WMO-led proposal for H2020 call</a:t>
            </a:r>
          </a:p>
          <a:p>
            <a:endParaRPr lang="en-US" dirty="0">
              <a:solidFill>
                <a:srgbClr val="FF0000"/>
              </a:solidFill>
            </a:endParaRPr>
          </a:p>
        </p:txBody>
      </p:sp>
      <p:sp>
        <p:nvSpPr>
          <p:cNvPr id="4" name="Subtitle 2">
            <a:extLst>
              <a:ext uri="{FF2B5EF4-FFF2-40B4-BE49-F238E27FC236}">
                <a16:creationId xmlns:a16="http://schemas.microsoft.com/office/drawing/2014/main" xmlns="" id="{047717F2-D24B-9640-8877-CAA86956B2ED}"/>
              </a:ext>
            </a:extLst>
          </p:cNvPr>
          <p:cNvSpPr txBox="1">
            <a:spLocks/>
          </p:cNvSpPr>
          <p:nvPr/>
        </p:nvSpPr>
        <p:spPr>
          <a:xfrm>
            <a:off x="1373275" y="2733151"/>
            <a:ext cx="9144000" cy="38686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1800" b="1" dirty="0">
              <a:solidFill>
                <a:srgbClr val="00B0F0"/>
              </a:solidFill>
            </a:endParaRPr>
          </a:p>
        </p:txBody>
      </p:sp>
      <p:sp>
        <p:nvSpPr>
          <p:cNvPr id="5" name="Subtitle 2">
            <a:extLst>
              <a:ext uri="{FF2B5EF4-FFF2-40B4-BE49-F238E27FC236}">
                <a16:creationId xmlns:a16="http://schemas.microsoft.com/office/drawing/2014/main" xmlns="" id="{78611CF1-3670-3042-8C26-9562C50D935E}"/>
              </a:ext>
            </a:extLst>
          </p:cNvPr>
          <p:cNvSpPr txBox="1">
            <a:spLocks/>
          </p:cNvSpPr>
          <p:nvPr/>
        </p:nvSpPr>
        <p:spPr>
          <a:xfrm>
            <a:off x="964642" y="2120202"/>
            <a:ext cx="10801977" cy="448156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rgbClr val="FF0000"/>
                </a:solidFill>
              </a:rPr>
              <a:t>Main Goal</a:t>
            </a:r>
          </a:p>
          <a:p>
            <a:pPr algn="l"/>
            <a:r>
              <a:rPr lang="en-US" dirty="0"/>
              <a:t>Close the existing gaps and strengthen the weak links in the value chain of operational climate prediction in support of risk management and adaptation decision-making in Africa</a:t>
            </a:r>
          </a:p>
          <a:p>
            <a:pPr algn="l"/>
            <a:r>
              <a:rPr lang="en-US" dirty="0">
                <a:solidFill>
                  <a:srgbClr val="FF0000"/>
                </a:solidFill>
              </a:rPr>
              <a:t>Sectors:</a:t>
            </a:r>
          </a:p>
          <a:p>
            <a:pPr algn="l"/>
            <a:r>
              <a:rPr lang="en-US" dirty="0"/>
              <a:t>Water, Energy and Food Security</a:t>
            </a:r>
          </a:p>
          <a:p>
            <a:pPr algn="l"/>
            <a:r>
              <a:rPr lang="en-US" dirty="0">
                <a:solidFill>
                  <a:srgbClr val="FF0000"/>
                </a:solidFill>
              </a:rPr>
              <a:t>Region: </a:t>
            </a:r>
          </a:p>
          <a:p>
            <a:pPr algn="l"/>
            <a:r>
              <a:rPr lang="en-US" dirty="0"/>
              <a:t>Southern Africa </a:t>
            </a:r>
          </a:p>
          <a:p>
            <a:pPr algn="l"/>
            <a:r>
              <a:rPr lang="en-US" dirty="0">
                <a:solidFill>
                  <a:srgbClr val="FF0000"/>
                </a:solidFill>
              </a:rPr>
              <a:t>Pilot Countries:</a:t>
            </a:r>
          </a:p>
          <a:p>
            <a:pPr algn="l"/>
            <a:r>
              <a:rPr lang="en-US" dirty="0"/>
              <a:t>Botswana, Angola, South Africa</a:t>
            </a:r>
          </a:p>
          <a:p>
            <a:pPr algn="l"/>
            <a:endParaRPr lang="en-US" dirty="0">
              <a:solidFill>
                <a:srgbClr val="FF0000"/>
              </a:solidFill>
            </a:endParaRPr>
          </a:p>
        </p:txBody>
      </p:sp>
    </p:spTree>
    <p:extLst>
      <p:ext uri="{BB962C8B-B14F-4D97-AF65-F5344CB8AC3E}">
        <p14:creationId xmlns:p14="http://schemas.microsoft.com/office/powerpoint/2010/main" xmlns="" val="1279423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7D588E7D-0BC9-B74D-8053-2E8AED49BE4F}"/>
              </a:ext>
            </a:extLst>
          </p:cNvPr>
          <p:cNvSpPr>
            <a:spLocks noGrp="1"/>
          </p:cNvSpPr>
          <p:nvPr>
            <p:ph type="subTitle" idx="1"/>
          </p:nvPr>
        </p:nvSpPr>
        <p:spPr>
          <a:xfrm>
            <a:off x="1373274" y="245888"/>
            <a:ext cx="9144000" cy="1763783"/>
          </a:xfrm>
        </p:spPr>
        <p:txBody>
          <a:bodyPr/>
          <a:lstStyle/>
          <a:p>
            <a:r>
              <a:rPr lang="en-US" dirty="0">
                <a:solidFill>
                  <a:srgbClr val="FF0000"/>
                </a:solidFill>
              </a:rPr>
              <a:t>FOCUS-Africa</a:t>
            </a:r>
          </a:p>
          <a:p>
            <a:r>
              <a:rPr lang="en-US" dirty="0">
                <a:solidFill>
                  <a:srgbClr val="FF0000"/>
                </a:solidFill>
              </a:rPr>
              <a:t>F</a:t>
            </a:r>
            <a:r>
              <a:rPr lang="en-US" dirty="0"/>
              <a:t>ull-value chain </a:t>
            </a:r>
            <a:r>
              <a:rPr lang="en-US" dirty="0">
                <a:solidFill>
                  <a:srgbClr val="FF0000"/>
                </a:solidFill>
              </a:rPr>
              <a:t>O</a:t>
            </a:r>
            <a:r>
              <a:rPr lang="en-US" dirty="0"/>
              <a:t>perational</a:t>
            </a:r>
            <a:r>
              <a:rPr lang="en-US" dirty="0">
                <a:solidFill>
                  <a:srgbClr val="FF0000"/>
                </a:solidFill>
              </a:rPr>
              <a:t> C</a:t>
            </a:r>
            <a:r>
              <a:rPr lang="en-US" dirty="0"/>
              <a:t>limate prediction on</a:t>
            </a:r>
            <a:r>
              <a:rPr lang="en-US" dirty="0">
                <a:solidFill>
                  <a:srgbClr val="FF0000"/>
                </a:solidFill>
              </a:rPr>
              <a:t> </a:t>
            </a:r>
            <a:r>
              <a:rPr lang="en-US" dirty="0" err="1"/>
              <a:t>s</a:t>
            </a:r>
            <a:r>
              <a:rPr lang="en-US" dirty="0" err="1">
                <a:solidFill>
                  <a:srgbClr val="FF0000"/>
                </a:solidFill>
              </a:rPr>
              <a:t>U</a:t>
            </a:r>
            <a:r>
              <a:rPr lang="en-US" dirty="0" err="1"/>
              <a:t>b</a:t>
            </a:r>
            <a:r>
              <a:rPr lang="en-US" dirty="0"/>
              <a:t>-seasonal to longer time </a:t>
            </a:r>
            <a:r>
              <a:rPr lang="en-US" dirty="0">
                <a:solidFill>
                  <a:srgbClr val="FF0000"/>
                </a:solidFill>
              </a:rPr>
              <a:t>S</a:t>
            </a:r>
            <a:r>
              <a:rPr lang="en-US" dirty="0"/>
              <a:t>cales</a:t>
            </a:r>
            <a:r>
              <a:rPr lang="en-US" dirty="0">
                <a:solidFill>
                  <a:srgbClr val="FF0000"/>
                </a:solidFill>
              </a:rPr>
              <a:t> </a:t>
            </a:r>
            <a:r>
              <a:rPr lang="en-US" dirty="0"/>
              <a:t>for</a:t>
            </a:r>
            <a:r>
              <a:rPr lang="en-US" dirty="0">
                <a:solidFill>
                  <a:srgbClr val="FF0000"/>
                </a:solidFill>
              </a:rPr>
              <a:t> Africa</a:t>
            </a:r>
            <a:endParaRPr lang="en-US" dirty="0"/>
          </a:p>
          <a:p>
            <a:r>
              <a:rPr lang="en-US" dirty="0">
                <a:solidFill>
                  <a:srgbClr val="00B0F0"/>
                </a:solidFill>
              </a:rPr>
              <a:t>A WMO-led proposal for H2020 call</a:t>
            </a:r>
          </a:p>
          <a:p>
            <a:endParaRPr lang="en-US" dirty="0">
              <a:solidFill>
                <a:srgbClr val="FF0000"/>
              </a:solidFill>
            </a:endParaRPr>
          </a:p>
        </p:txBody>
      </p:sp>
      <p:sp>
        <p:nvSpPr>
          <p:cNvPr id="4" name="Subtitle 2">
            <a:extLst>
              <a:ext uri="{FF2B5EF4-FFF2-40B4-BE49-F238E27FC236}">
                <a16:creationId xmlns:a16="http://schemas.microsoft.com/office/drawing/2014/main" xmlns="" id="{047717F2-D24B-9640-8877-CAA86956B2ED}"/>
              </a:ext>
            </a:extLst>
          </p:cNvPr>
          <p:cNvSpPr txBox="1">
            <a:spLocks/>
          </p:cNvSpPr>
          <p:nvPr/>
        </p:nvSpPr>
        <p:spPr>
          <a:xfrm>
            <a:off x="1373275" y="2733151"/>
            <a:ext cx="9144000" cy="38686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1800" b="1" dirty="0">
              <a:solidFill>
                <a:srgbClr val="00B0F0"/>
              </a:solidFill>
            </a:endParaRPr>
          </a:p>
        </p:txBody>
      </p:sp>
      <p:sp>
        <p:nvSpPr>
          <p:cNvPr id="5" name="Subtitle 2">
            <a:extLst>
              <a:ext uri="{FF2B5EF4-FFF2-40B4-BE49-F238E27FC236}">
                <a16:creationId xmlns:a16="http://schemas.microsoft.com/office/drawing/2014/main" xmlns="" id="{78611CF1-3670-3042-8C26-9562C50D935E}"/>
              </a:ext>
            </a:extLst>
          </p:cNvPr>
          <p:cNvSpPr txBox="1">
            <a:spLocks/>
          </p:cNvSpPr>
          <p:nvPr/>
        </p:nvSpPr>
        <p:spPr>
          <a:xfrm>
            <a:off x="964642" y="2120202"/>
            <a:ext cx="10801977" cy="448156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rgbClr val="FF0000"/>
                </a:solidFill>
              </a:rPr>
              <a:t>AGREED:</a:t>
            </a:r>
          </a:p>
          <a:p>
            <a:pPr algn="l"/>
            <a:r>
              <a:rPr lang="en-US" dirty="0">
                <a:solidFill>
                  <a:srgbClr val="FF0000"/>
                </a:solidFill>
              </a:rPr>
              <a:t>Partners from Europe:</a:t>
            </a:r>
          </a:p>
          <a:p>
            <a:pPr algn="l"/>
            <a:r>
              <a:rPr lang="en-US" dirty="0"/>
              <a:t>BSC (Spain), AEMET (Spain), DWD (Germany), WEMC (UK), </a:t>
            </a:r>
            <a:r>
              <a:rPr lang="en-US" dirty="0" err="1"/>
              <a:t>MetOffice</a:t>
            </a:r>
            <a:r>
              <a:rPr lang="en-US" dirty="0"/>
              <a:t> (UK)</a:t>
            </a:r>
          </a:p>
          <a:p>
            <a:pPr algn="l"/>
            <a:endParaRPr lang="en-US" dirty="0">
              <a:solidFill>
                <a:srgbClr val="FF0000"/>
              </a:solidFill>
            </a:endParaRPr>
          </a:p>
          <a:p>
            <a:pPr algn="l"/>
            <a:r>
              <a:rPr lang="en-US" dirty="0">
                <a:solidFill>
                  <a:srgbClr val="FF0000"/>
                </a:solidFill>
              </a:rPr>
              <a:t>Partners from Africa:</a:t>
            </a:r>
          </a:p>
          <a:p>
            <a:pPr algn="l"/>
            <a:r>
              <a:rPr lang="en-US" dirty="0"/>
              <a:t>ACMAD (Niger), SADC (Botswana), SAWS (South Africa) </a:t>
            </a:r>
          </a:p>
          <a:p>
            <a:pPr algn="l"/>
            <a:endParaRPr lang="en-US" dirty="0">
              <a:solidFill>
                <a:srgbClr val="FF0000"/>
              </a:solidFill>
            </a:endParaRPr>
          </a:p>
          <a:p>
            <a:pPr algn="l"/>
            <a:r>
              <a:rPr lang="en-US" dirty="0">
                <a:solidFill>
                  <a:srgbClr val="FF0000"/>
                </a:solidFill>
              </a:rPr>
              <a:t>IN EXPLORATION:</a:t>
            </a:r>
          </a:p>
          <a:p>
            <a:pPr algn="l"/>
            <a:r>
              <a:rPr lang="en-US" dirty="0"/>
              <a:t>Partners from Academia (Universities) and end-users (e.g. Southern African Power Pool, farmers associations </a:t>
            </a:r>
            <a:r>
              <a:rPr lang="en-US" dirty="0" err="1"/>
              <a:t>etc</a:t>
            </a:r>
            <a:r>
              <a:rPr lang="en-US"/>
              <a:t>…)</a:t>
            </a:r>
            <a:endParaRPr lang="en-US" dirty="0"/>
          </a:p>
          <a:p>
            <a:pPr algn="l"/>
            <a:endParaRPr lang="en-US" dirty="0">
              <a:solidFill>
                <a:srgbClr val="FF0000"/>
              </a:solidFill>
            </a:endParaRPr>
          </a:p>
        </p:txBody>
      </p:sp>
    </p:spTree>
    <p:extLst>
      <p:ext uri="{BB962C8B-B14F-4D97-AF65-F5344CB8AC3E}">
        <p14:creationId xmlns:p14="http://schemas.microsoft.com/office/powerpoint/2010/main" xmlns="" val="632633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7D588E7D-0BC9-B74D-8053-2E8AED49BE4F}"/>
              </a:ext>
            </a:extLst>
          </p:cNvPr>
          <p:cNvSpPr>
            <a:spLocks noGrp="1"/>
          </p:cNvSpPr>
          <p:nvPr>
            <p:ph type="subTitle" idx="1"/>
          </p:nvPr>
        </p:nvSpPr>
        <p:spPr>
          <a:xfrm>
            <a:off x="1373274" y="245888"/>
            <a:ext cx="9144000" cy="1763783"/>
          </a:xfrm>
        </p:spPr>
        <p:txBody>
          <a:bodyPr/>
          <a:lstStyle/>
          <a:p>
            <a:r>
              <a:rPr lang="en-US" dirty="0">
                <a:solidFill>
                  <a:srgbClr val="FF0000"/>
                </a:solidFill>
              </a:rPr>
              <a:t>FOCUS-Africa</a:t>
            </a:r>
          </a:p>
          <a:p>
            <a:r>
              <a:rPr lang="en-US" dirty="0">
                <a:solidFill>
                  <a:srgbClr val="FF0000"/>
                </a:solidFill>
              </a:rPr>
              <a:t>F</a:t>
            </a:r>
            <a:r>
              <a:rPr lang="en-US" dirty="0"/>
              <a:t>ull-value chain </a:t>
            </a:r>
            <a:r>
              <a:rPr lang="en-US" dirty="0">
                <a:solidFill>
                  <a:srgbClr val="FF0000"/>
                </a:solidFill>
              </a:rPr>
              <a:t>O</a:t>
            </a:r>
            <a:r>
              <a:rPr lang="en-US" dirty="0"/>
              <a:t>perational</a:t>
            </a:r>
            <a:r>
              <a:rPr lang="en-US" dirty="0">
                <a:solidFill>
                  <a:srgbClr val="FF0000"/>
                </a:solidFill>
              </a:rPr>
              <a:t> C</a:t>
            </a:r>
            <a:r>
              <a:rPr lang="en-US" dirty="0"/>
              <a:t>limate prediction on</a:t>
            </a:r>
            <a:r>
              <a:rPr lang="en-US" dirty="0">
                <a:solidFill>
                  <a:srgbClr val="FF0000"/>
                </a:solidFill>
              </a:rPr>
              <a:t> </a:t>
            </a:r>
            <a:r>
              <a:rPr lang="en-US" dirty="0" err="1"/>
              <a:t>s</a:t>
            </a:r>
            <a:r>
              <a:rPr lang="en-US" dirty="0" err="1">
                <a:solidFill>
                  <a:srgbClr val="FF0000"/>
                </a:solidFill>
              </a:rPr>
              <a:t>U</a:t>
            </a:r>
            <a:r>
              <a:rPr lang="en-US" dirty="0" err="1"/>
              <a:t>b</a:t>
            </a:r>
            <a:r>
              <a:rPr lang="en-US" dirty="0"/>
              <a:t>-seasonal to longer time </a:t>
            </a:r>
            <a:r>
              <a:rPr lang="en-US" dirty="0">
                <a:solidFill>
                  <a:srgbClr val="FF0000"/>
                </a:solidFill>
              </a:rPr>
              <a:t>S</a:t>
            </a:r>
            <a:r>
              <a:rPr lang="en-US" dirty="0"/>
              <a:t>cales</a:t>
            </a:r>
            <a:r>
              <a:rPr lang="en-US" dirty="0">
                <a:solidFill>
                  <a:srgbClr val="FF0000"/>
                </a:solidFill>
              </a:rPr>
              <a:t> </a:t>
            </a:r>
            <a:r>
              <a:rPr lang="en-US" dirty="0"/>
              <a:t>for</a:t>
            </a:r>
            <a:r>
              <a:rPr lang="en-US" dirty="0">
                <a:solidFill>
                  <a:srgbClr val="FF0000"/>
                </a:solidFill>
              </a:rPr>
              <a:t> Africa</a:t>
            </a:r>
            <a:endParaRPr lang="en-US" dirty="0"/>
          </a:p>
          <a:p>
            <a:r>
              <a:rPr lang="en-US" dirty="0">
                <a:solidFill>
                  <a:srgbClr val="00B0F0"/>
                </a:solidFill>
              </a:rPr>
              <a:t>A WMO-led proposal for H2020 call</a:t>
            </a:r>
          </a:p>
          <a:p>
            <a:endParaRPr lang="en-US" dirty="0">
              <a:solidFill>
                <a:srgbClr val="FF0000"/>
              </a:solidFill>
            </a:endParaRPr>
          </a:p>
        </p:txBody>
      </p:sp>
      <p:sp>
        <p:nvSpPr>
          <p:cNvPr id="4" name="Subtitle 2">
            <a:extLst>
              <a:ext uri="{FF2B5EF4-FFF2-40B4-BE49-F238E27FC236}">
                <a16:creationId xmlns:a16="http://schemas.microsoft.com/office/drawing/2014/main" xmlns="" id="{047717F2-D24B-9640-8877-CAA86956B2ED}"/>
              </a:ext>
            </a:extLst>
          </p:cNvPr>
          <p:cNvSpPr txBox="1">
            <a:spLocks/>
          </p:cNvSpPr>
          <p:nvPr/>
        </p:nvSpPr>
        <p:spPr>
          <a:xfrm>
            <a:off x="1373275" y="2733151"/>
            <a:ext cx="9144000" cy="38686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1800" b="1" dirty="0">
              <a:solidFill>
                <a:srgbClr val="00B0F0"/>
              </a:solidFill>
            </a:endParaRPr>
          </a:p>
        </p:txBody>
      </p:sp>
      <p:sp>
        <p:nvSpPr>
          <p:cNvPr id="5" name="Subtitle 2">
            <a:extLst>
              <a:ext uri="{FF2B5EF4-FFF2-40B4-BE49-F238E27FC236}">
                <a16:creationId xmlns:a16="http://schemas.microsoft.com/office/drawing/2014/main" xmlns="" id="{78611CF1-3670-3042-8C26-9562C50D935E}"/>
              </a:ext>
            </a:extLst>
          </p:cNvPr>
          <p:cNvSpPr txBox="1">
            <a:spLocks/>
          </p:cNvSpPr>
          <p:nvPr/>
        </p:nvSpPr>
        <p:spPr>
          <a:xfrm>
            <a:off x="964642" y="2120202"/>
            <a:ext cx="10801977" cy="448156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rgbClr val="FF0000"/>
                </a:solidFill>
              </a:rPr>
              <a:t>Expected Outcome:</a:t>
            </a:r>
          </a:p>
          <a:p>
            <a:pPr algn="l"/>
            <a:r>
              <a:rPr lang="en-US" dirty="0"/>
              <a:t>Agricultural, water resources and energy stakeholders including farmers, reservoir managers and hydropower operators as well as the associated governmental agencies/decision makers are able:</a:t>
            </a:r>
          </a:p>
          <a:p>
            <a:pPr marL="342900" indent="-342900" algn="l">
              <a:buFont typeface="Arial" panose="020B0604020202020204" pitchFamily="34" charset="0"/>
              <a:buChar char="•"/>
            </a:pPr>
            <a:r>
              <a:rPr lang="en-US" dirty="0"/>
              <a:t>To manage risks associated with climate variability and extremes by using novel science-based, operationalized and actionable climate prediction products, and </a:t>
            </a:r>
          </a:p>
          <a:p>
            <a:pPr marL="342900" indent="-342900" algn="l">
              <a:buFont typeface="Arial" panose="020B0604020202020204" pitchFamily="34" charset="0"/>
              <a:buChar char="•"/>
            </a:pPr>
            <a:r>
              <a:rPr lang="en-US" dirty="0"/>
              <a:t>To implement strategies for adaptation to climate variability and change. </a:t>
            </a:r>
            <a:endParaRPr lang="en-US" dirty="0">
              <a:solidFill>
                <a:srgbClr val="FF0000"/>
              </a:solidFill>
            </a:endParaRPr>
          </a:p>
          <a:p>
            <a:pPr algn="l"/>
            <a:endParaRPr lang="en-US" dirty="0">
              <a:solidFill>
                <a:srgbClr val="FF0000"/>
              </a:solidFill>
            </a:endParaRPr>
          </a:p>
        </p:txBody>
      </p:sp>
    </p:spTree>
    <p:extLst>
      <p:ext uri="{BB962C8B-B14F-4D97-AF65-F5344CB8AC3E}">
        <p14:creationId xmlns:p14="http://schemas.microsoft.com/office/powerpoint/2010/main" xmlns="" val="3756906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xmlns="" id="{047717F2-D24B-9640-8877-CAA86956B2ED}"/>
              </a:ext>
            </a:extLst>
          </p:cNvPr>
          <p:cNvSpPr txBox="1">
            <a:spLocks/>
          </p:cNvSpPr>
          <p:nvPr/>
        </p:nvSpPr>
        <p:spPr>
          <a:xfrm>
            <a:off x="1373275" y="2733151"/>
            <a:ext cx="9144000" cy="38686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1800" b="1" dirty="0">
              <a:solidFill>
                <a:srgbClr val="00B0F0"/>
              </a:solidFill>
            </a:endParaRPr>
          </a:p>
        </p:txBody>
      </p:sp>
      <p:sp>
        <p:nvSpPr>
          <p:cNvPr id="5" name="Subtitle 2">
            <a:extLst>
              <a:ext uri="{FF2B5EF4-FFF2-40B4-BE49-F238E27FC236}">
                <a16:creationId xmlns:a16="http://schemas.microsoft.com/office/drawing/2014/main" xmlns="" id="{78611CF1-3670-3042-8C26-9562C50D935E}"/>
              </a:ext>
            </a:extLst>
          </p:cNvPr>
          <p:cNvSpPr txBox="1">
            <a:spLocks/>
          </p:cNvSpPr>
          <p:nvPr/>
        </p:nvSpPr>
        <p:spPr>
          <a:xfrm>
            <a:off x="964642" y="321547"/>
            <a:ext cx="10801977" cy="6280219"/>
          </a:xfrm>
          <a:prstGeom prst="rect">
            <a:avLst/>
          </a:prstGeom>
        </p:spPr>
        <p:txBody>
          <a:bodyPr vert="horz" lIns="91440" tIns="45720" rIns="91440" bIns="45720" rtlCol="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rgbClr val="FF0000"/>
                </a:solidFill>
              </a:rPr>
              <a:t>Objectives:</a:t>
            </a:r>
          </a:p>
          <a:p>
            <a:pPr algn="l"/>
            <a:endParaRPr lang="en-US" dirty="0">
              <a:solidFill>
                <a:srgbClr val="FF0000"/>
              </a:solidFill>
            </a:endParaRPr>
          </a:p>
          <a:p>
            <a:pPr marL="457200" indent="-457200" algn="l">
              <a:lnSpc>
                <a:spcPct val="120000"/>
              </a:lnSpc>
              <a:buFont typeface="+mj-lt"/>
              <a:buAutoNum type="arabicPeriod"/>
            </a:pPr>
            <a:r>
              <a:rPr lang="en-US" dirty="0"/>
              <a:t>Identify baseline and gaps, and assess climate risks for water, energy and food security; </a:t>
            </a:r>
          </a:p>
          <a:p>
            <a:pPr marL="457200" indent="-457200" algn="l">
              <a:lnSpc>
                <a:spcPct val="120000"/>
              </a:lnSpc>
              <a:buFont typeface="+mj-lt"/>
              <a:buAutoNum type="arabicPeriod"/>
            </a:pPr>
            <a:r>
              <a:rPr lang="en-US" dirty="0"/>
              <a:t>Understand climate processes driving regional climate variability and identifying the sources of predictability at sub-seasonal, seasonal and decadal timescales;</a:t>
            </a:r>
          </a:p>
          <a:p>
            <a:pPr marL="457200" indent="-457200" algn="l">
              <a:lnSpc>
                <a:spcPct val="120000"/>
              </a:lnSpc>
              <a:buFont typeface="+mj-lt"/>
              <a:buAutoNum type="arabicPeriod"/>
            </a:pPr>
            <a:r>
              <a:rPr lang="en-US" dirty="0"/>
              <a:t>Develop methods and tools for predictability skills assessment, downscaling, calibration and bias adjustment of the forecasts (from WMO GPCs-LRF and C3S) as well as regionally optimized multi-model forecast combination and verification (through regional institutions mandated to serve as WMO Regional Climate </a:t>
            </a:r>
            <a:r>
              <a:rPr lang="en-US" dirty="0" err="1"/>
              <a:t>Centres</a:t>
            </a:r>
            <a:r>
              <a:rPr lang="en-US" dirty="0"/>
              <a:t>);</a:t>
            </a:r>
          </a:p>
          <a:p>
            <a:pPr marL="457200" indent="-457200" algn="l">
              <a:lnSpc>
                <a:spcPct val="120000"/>
              </a:lnSpc>
              <a:buFont typeface="+mj-lt"/>
              <a:buAutoNum type="arabicPeriod"/>
            </a:pPr>
            <a:r>
              <a:rPr lang="en-US" dirty="0"/>
              <a:t>Develop capacities at National Meteorological and Hydrological Services (NMHSs) and concerned RCCs to generate tailored climate information and products;</a:t>
            </a:r>
          </a:p>
          <a:p>
            <a:pPr marL="457200" indent="-457200" algn="l">
              <a:lnSpc>
                <a:spcPct val="120000"/>
              </a:lnSpc>
              <a:buFont typeface="+mj-lt"/>
              <a:buAutoNum type="arabicPeriod"/>
            </a:pPr>
            <a:r>
              <a:rPr lang="en-US" dirty="0"/>
              <a:t>Develop prototypes of end-user tailored climate forecasts from sub-seasonal to multi-annual timescales, and other products, for decision making applications in hydropower generation, water management and agriculture, along with the associated communication aspects including estimates of uncertainty; </a:t>
            </a:r>
          </a:p>
          <a:p>
            <a:pPr marL="457200" indent="-457200" algn="l">
              <a:lnSpc>
                <a:spcPct val="120000"/>
              </a:lnSpc>
              <a:buFont typeface="+mj-lt"/>
              <a:buAutoNum type="arabicPeriod"/>
            </a:pPr>
            <a:r>
              <a:rPr lang="en-US" dirty="0"/>
              <a:t>Demonstrate the economic value of the prototypes, to ensure that they meet the users’ needs and result in tangible benefits within the respective sectors. Evaluate the outcomes and propose improvement of services and ways to implement them;</a:t>
            </a:r>
          </a:p>
          <a:p>
            <a:pPr marL="457200" indent="-457200" algn="l">
              <a:lnSpc>
                <a:spcPct val="120000"/>
              </a:lnSpc>
              <a:buFont typeface="+mj-lt"/>
              <a:buAutoNum type="arabicPeriod"/>
            </a:pPr>
            <a:r>
              <a:rPr lang="en-US" dirty="0"/>
              <a:t>Produce a blueprint for sustaining and upscaling on a continental  scale the knowledge and practices developed through the project.</a:t>
            </a:r>
          </a:p>
        </p:txBody>
      </p:sp>
    </p:spTree>
    <p:extLst>
      <p:ext uri="{BB962C8B-B14F-4D97-AF65-F5344CB8AC3E}">
        <p14:creationId xmlns:p14="http://schemas.microsoft.com/office/powerpoint/2010/main" xmlns="" val="1439310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xmlns="" id="{047717F2-D24B-9640-8877-CAA86956B2ED}"/>
              </a:ext>
            </a:extLst>
          </p:cNvPr>
          <p:cNvSpPr txBox="1">
            <a:spLocks/>
          </p:cNvSpPr>
          <p:nvPr/>
        </p:nvSpPr>
        <p:spPr>
          <a:xfrm>
            <a:off x="1373275" y="2733151"/>
            <a:ext cx="9144000" cy="38686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1800" b="1" dirty="0">
              <a:solidFill>
                <a:srgbClr val="00B0F0"/>
              </a:solidFill>
            </a:endParaRPr>
          </a:p>
        </p:txBody>
      </p:sp>
      <p:sp>
        <p:nvSpPr>
          <p:cNvPr id="5" name="Subtitle 2">
            <a:extLst>
              <a:ext uri="{FF2B5EF4-FFF2-40B4-BE49-F238E27FC236}">
                <a16:creationId xmlns:a16="http://schemas.microsoft.com/office/drawing/2014/main" xmlns="" id="{78611CF1-3670-3042-8C26-9562C50D935E}"/>
              </a:ext>
            </a:extLst>
          </p:cNvPr>
          <p:cNvSpPr txBox="1">
            <a:spLocks/>
          </p:cNvSpPr>
          <p:nvPr/>
        </p:nvSpPr>
        <p:spPr>
          <a:xfrm>
            <a:off x="964642" y="321547"/>
            <a:ext cx="10801977" cy="6280219"/>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rgbClr val="FF0000"/>
                </a:solidFill>
              </a:rPr>
              <a:t>Synergies with on-going projects:</a:t>
            </a:r>
          </a:p>
          <a:p>
            <a:pPr algn="l"/>
            <a:endParaRPr lang="en-US" dirty="0">
              <a:solidFill>
                <a:srgbClr val="FF0000"/>
              </a:solidFill>
            </a:endParaRPr>
          </a:p>
          <a:p>
            <a:pPr algn="l"/>
            <a:r>
              <a:rPr lang="en-US" dirty="0"/>
              <a:t>GFCS-Intra ACP – the proposed project provides under-pinning supporting research in the sub-regions of overlap</a:t>
            </a:r>
          </a:p>
          <a:p>
            <a:pPr algn="l"/>
            <a:r>
              <a:rPr lang="en-US" dirty="0"/>
              <a:t> </a:t>
            </a:r>
          </a:p>
          <a:p>
            <a:pPr algn="l"/>
            <a:r>
              <a:rPr lang="en-US" dirty="0"/>
              <a:t>C3S SECTEUR, DATA STORE – key source of inputs</a:t>
            </a:r>
          </a:p>
          <a:p>
            <a:pPr algn="l"/>
            <a:r>
              <a:rPr lang="en-US" dirty="0"/>
              <a:t> </a:t>
            </a:r>
          </a:p>
          <a:p>
            <a:pPr algn="l"/>
            <a:r>
              <a:rPr lang="en-US" dirty="0"/>
              <a:t>H2020 SECLI-FIRM (2018-2021) – Lessons learned from/ synergies with the assessment of value add of seasonal climate forecasts for energy and water over Europe and South America (also close similarity in approach between this concept and SECLI-FIRM)</a:t>
            </a:r>
          </a:p>
          <a:p>
            <a:pPr algn="l"/>
            <a:r>
              <a:rPr lang="en-US" dirty="0"/>
              <a:t> </a:t>
            </a:r>
          </a:p>
          <a:p>
            <a:pPr algn="l"/>
            <a:r>
              <a:rPr lang="en-US" dirty="0"/>
              <a:t>Other H2020 projects</a:t>
            </a:r>
          </a:p>
          <a:p>
            <a:pPr algn="l"/>
            <a:r>
              <a:rPr lang="en-US" dirty="0"/>
              <a:t> </a:t>
            </a:r>
          </a:p>
          <a:p>
            <a:pPr algn="l"/>
            <a:r>
              <a:rPr lang="en-US" dirty="0"/>
              <a:t>ERA4CS projects such as CLIM2POWER</a:t>
            </a:r>
          </a:p>
          <a:p>
            <a:pPr algn="l"/>
            <a:r>
              <a:rPr lang="en-US" dirty="0"/>
              <a:t> </a:t>
            </a:r>
          </a:p>
          <a:p>
            <a:pPr algn="l"/>
            <a:r>
              <a:rPr lang="en-US" dirty="0"/>
              <a:t>RCOFs – as the mechanisms for stakeholder engagement to put the measures developed through the project into operation</a:t>
            </a:r>
          </a:p>
          <a:p>
            <a:pPr algn="l"/>
            <a:r>
              <a:rPr lang="en-US" dirty="0"/>
              <a:t> </a:t>
            </a:r>
          </a:p>
          <a:p>
            <a:pPr algn="l"/>
            <a:r>
              <a:rPr lang="en-US" dirty="0"/>
              <a:t>National Climate Outlook Forums (NCOFs) – an interface mechanism engaging provides and users of climate outlooks to facilitate use of climate information in support of decision making at national level, to be implemented in pilot countries </a:t>
            </a:r>
          </a:p>
        </p:txBody>
      </p:sp>
    </p:spTree>
    <p:extLst>
      <p:ext uri="{BB962C8B-B14F-4D97-AF65-F5344CB8AC3E}">
        <p14:creationId xmlns:p14="http://schemas.microsoft.com/office/powerpoint/2010/main" xmlns="" val="26470814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TotalTime>
  <Words>824</Words>
  <Application>Microsoft Office PowerPoint</Application>
  <PresentationFormat>Custom</PresentationFormat>
  <Paragraphs>70</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Slide 1</vt:lpstr>
      <vt:lpstr>Slide 2</vt:lpstr>
      <vt:lpstr>Slide 3</vt:lpstr>
      <vt:lpstr>Slide 4</vt:lpstr>
      <vt:lpstr>Slide 5</vt:lpstr>
      <vt:lpstr>Slide 6</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mesa</cp:lastModifiedBy>
  <cp:revision>12</cp:revision>
  <dcterms:created xsi:type="dcterms:W3CDTF">2018-10-04T14:06:41Z</dcterms:created>
  <dcterms:modified xsi:type="dcterms:W3CDTF">2018-11-01T09:52:33Z</dcterms:modified>
</cp:coreProperties>
</file>