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72" y="4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B187-B499-4786-B631-4C71E37C76F3}" type="datetimeFigureOut">
              <a:rPr lang="en-GB" smtClean="0"/>
              <a:t>19/08/2022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6DF47-504C-486B-B5B6-76DD96E5D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066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B187-B499-4786-B631-4C71E37C76F3}" type="datetimeFigureOut">
              <a:rPr lang="en-GB" smtClean="0"/>
              <a:t>19/08/2022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6DF47-504C-486B-B5B6-76DD96E5D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25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B187-B499-4786-B631-4C71E37C76F3}" type="datetimeFigureOut">
              <a:rPr lang="en-GB" smtClean="0"/>
              <a:t>19/08/2022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6DF47-504C-486B-B5B6-76DD96E5D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254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B187-B499-4786-B631-4C71E37C76F3}" type="datetimeFigureOut">
              <a:rPr lang="en-GB" smtClean="0"/>
              <a:t>19/08/2022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6DF47-504C-486B-B5B6-76DD96E5D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706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B187-B499-4786-B631-4C71E37C76F3}" type="datetimeFigureOut">
              <a:rPr lang="en-GB" smtClean="0"/>
              <a:t>19/08/2022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6DF47-504C-486B-B5B6-76DD96E5D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771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B187-B499-4786-B631-4C71E37C76F3}" type="datetimeFigureOut">
              <a:rPr lang="en-GB" smtClean="0"/>
              <a:t>19/08/2022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6DF47-504C-486B-B5B6-76DD96E5D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403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B187-B499-4786-B631-4C71E37C76F3}" type="datetimeFigureOut">
              <a:rPr lang="en-GB" smtClean="0"/>
              <a:t>19/08/2022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6DF47-504C-486B-B5B6-76DD96E5D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550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B187-B499-4786-B631-4C71E37C76F3}" type="datetimeFigureOut">
              <a:rPr lang="en-GB" smtClean="0"/>
              <a:t>19/08/2022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6DF47-504C-486B-B5B6-76DD96E5D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476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B187-B499-4786-B631-4C71E37C76F3}" type="datetimeFigureOut">
              <a:rPr lang="en-GB" smtClean="0"/>
              <a:t>19/08/2022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6DF47-504C-486B-B5B6-76DD96E5D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580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B187-B499-4786-B631-4C71E37C76F3}" type="datetimeFigureOut">
              <a:rPr lang="en-GB" smtClean="0"/>
              <a:t>19/08/2022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6DF47-504C-486B-B5B6-76DD96E5D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524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B187-B499-4786-B631-4C71E37C76F3}" type="datetimeFigureOut">
              <a:rPr lang="en-GB" smtClean="0"/>
              <a:t>19/08/2022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6DF47-504C-486B-B5B6-76DD96E5D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725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1B187-B499-4786-B631-4C71E37C76F3}" type="datetimeFigureOut">
              <a:rPr lang="en-GB" smtClean="0"/>
              <a:t>19/08/2022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6DF47-504C-486B-B5B6-76DD96E5D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30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apps.ecmwf.int/shopping-cart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confluence.ecmwf.int/display/DAC/ECMWF+service+charge+model+for+real-time+data%3A+July+2022+onward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onfluence.ecmwf.int/display/DAC/Set-up+for+delivery+of+real-time+forecast+data+from+ECMW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Post RTP Data Access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S2S Project real-time pilot will end on October 31 2022 and real-time access to the S2S database will cease then</a:t>
            </a:r>
          </a:p>
          <a:p>
            <a:r>
              <a:rPr lang="en-GB" dirty="0" smtClean="0"/>
              <a:t>We’ve been exploring the possibility of you paying for access to ECWMF Data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9533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ECMWF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ECMWF Data Charging Model Consists of three elements</a:t>
            </a:r>
          </a:p>
          <a:p>
            <a:pPr lvl="1"/>
            <a:r>
              <a:rPr lang="en-GB" dirty="0" smtClean="0"/>
              <a:t>Information cost (depends on the number of fields/resolution/domain size/number of </a:t>
            </a:r>
            <a:r>
              <a:rPr lang="en-GB" dirty="0" err="1" smtClean="0"/>
              <a:t>timesteps</a:t>
            </a:r>
            <a:r>
              <a:rPr lang="en-GB" dirty="0" smtClean="0"/>
              <a:t>)</a:t>
            </a:r>
            <a:endParaRPr lang="en-GB" dirty="0" smtClean="0"/>
          </a:p>
          <a:p>
            <a:pPr lvl="1"/>
            <a:r>
              <a:rPr lang="en-GB" dirty="0" smtClean="0"/>
              <a:t>Volume charge (banded)</a:t>
            </a:r>
          </a:p>
          <a:p>
            <a:pPr lvl="1"/>
            <a:r>
              <a:rPr lang="en-GB" dirty="0" smtClean="0"/>
              <a:t>Service charge (depends on volume and level of service)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r>
              <a:rPr lang="en-GB" dirty="0" smtClean="0"/>
              <a:t>You can explore the cost of the data at </a:t>
            </a:r>
          </a:p>
          <a:p>
            <a:pPr marL="0" indent="0">
              <a:buNone/>
            </a:pPr>
            <a:r>
              <a:rPr lang="en-GB" dirty="0" smtClean="0">
                <a:hlinkClick r:id="rId2"/>
              </a:rPr>
              <a:t>https://apps.ecmwf.int/shopping-cart/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r>
              <a:rPr lang="en-GB" dirty="0" smtClean="0"/>
              <a:t>You need to create and account to get a costing</a:t>
            </a:r>
          </a:p>
          <a:p>
            <a:pPr marL="0" indent="0">
              <a:buNone/>
            </a:pPr>
            <a:r>
              <a:rPr lang="en-GB" dirty="0" smtClean="0"/>
              <a:t>We will walk you through an example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1945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57" y="109310"/>
            <a:ext cx="10515600" cy="1325563"/>
          </a:xfrm>
        </p:spPr>
        <p:txBody>
          <a:bodyPr/>
          <a:lstStyle/>
          <a:p>
            <a:r>
              <a:rPr lang="en-GB" dirty="0" smtClean="0"/>
              <a:t>Volume and service charge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58756" y="6396503"/>
            <a:ext cx="11474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2"/>
              </a:rPr>
              <a:t>https://confluence.ecmwf.int/display/DAC/ECMWF+service+charge+model+for+real-time+data%3A+July+2022+onwards</a:t>
            </a:r>
            <a:r>
              <a:rPr lang="en-GB" dirty="0" smtClean="0"/>
              <a:t> </a:t>
            </a:r>
            <a:endParaRPr lang="en-GB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9393235"/>
              </p:ext>
            </p:extLst>
          </p:nvPr>
        </p:nvGraphicFramePr>
        <p:xfrm>
          <a:off x="620335" y="1495291"/>
          <a:ext cx="4956168" cy="4461992"/>
        </p:xfrm>
        <a:graphic>
          <a:graphicData uri="http://schemas.openxmlformats.org/drawingml/2006/table">
            <a:tbl>
              <a:tblPr/>
              <a:tblGrid>
                <a:gridCol w="826028">
                  <a:extLst>
                    <a:ext uri="{9D8B030D-6E8A-4147-A177-3AD203B41FA5}">
                      <a16:colId xmlns:a16="http://schemas.microsoft.com/office/drawing/2014/main" val="97570319"/>
                    </a:ext>
                  </a:extLst>
                </a:gridCol>
                <a:gridCol w="826028">
                  <a:extLst>
                    <a:ext uri="{9D8B030D-6E8A-4147-A177-3AD203B41FA5}">
                      <a16:colId xmlns:a16="http://schemas.microsoft.com/office/drawing/2014/main" val="2605733128"/>
                    </a:ext>
                  </a:extLst>
                </a:gridCol>
                <a:gridCol w="826028">
                  <a:extLst>
                    <a:ext uri="{9D8B030D-6E8A-4147-A177-3AD203B41FA5}">
                      <a16:colId xmlns:a16="http://schemas.microsoft.com/office/drawing/2014/main" val="310882696"/>
                    </a:ext>
                  </a:extLst>
                </a:gridCol>
                <a:gridCol w="826028">
                  <a:extLst>
                    <a:ext uri="{9D8B030D-6E8A-4147-A177-3AD203B41FA5}">
                      <a16:colId xmlns:a16="http://schemas.microsoft.com/office/drawing/2014/main" val="480409245"/>
                    </a:ext>
                  </a:extLst>
                </a:gridCol>
                <a:gridCol w="826028">
                  <a:extLst>
                    <a:ext uri="{9D8B030D-6E8A-4147-A177-3AD203B41FA5}">
                      <a16:colId xmlns:a16="http://schemas.microsoft.com/office/drawing/2014/main" val="3454366556"/>
                    </a:ext>
                  </a:extLst>
                </a:gridCol>
                <a:gridCol w="826028">
                  <a:extLst>
                    <a:ext uri="{9D8B030D-6E8A-4147-A177-3AD203B41FA5}">
                      <a16:colId xmlns:a16="http://schemas.microsoft.com/office/drawing/2014/main" val="3125634531"/>
                    </a:ext>
                  </a:extLst>
                </a:gridCol>
              </a:tblGrid>
              <a:tr h="738247"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>
                          <a:effectLst/>
                        </a:rPr>
                        <a:t>Volume Band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>
                          <a:solidFill>
                            <a:srgbClr val="000000"/>
                          </a:solidFill>
                          <a:effectLst/>
                        </a:rPr>
                        <a:t>Volume Band</a:t>
                      </a:r>
                      <a:br>
                        <a:rPr lang="en-GB" sz="1500" b="1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GB" sz="1500" b="1">
                          <a:solidFill>
                            <a:srgbClr val="000000"/>
                          </a:solidFill>
                          <a:effectLst/>
                        </a:rPr>
                        <a:t>(GB)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>
                          <a:solidFill>
                            <a:srgbClr val="000000"/>
                          </a:solidFill>
                          <a:effectLst/>
                        </a:rPr>
                        <a:t>Volume + Basic (€)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>
                          <a:solidFill>
                            <a:srgbClr val="000000"/>
                          </a:solidFill>
                          <a:effectLst/>
                        </a:rPr>
                        <a:t>Volume + Bronze (€)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>
                          <a:solidFill>
                            <a:srgbClr val="000000"/>
                          </a:solidFill>
                          <a:effectLst/>
                        </a:rPr>
                        <a:t>Volume + Silver (€)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>
                          <a:solidFill>
                            <a:srgbClr val="000000"/>
                          </a:solidFill>
                          <a:effectLst/>
                        </a:rPr>
                        <a:t>Volume +</a:t>
                      </a:r>
                      <a:br>
                        <a:rPr lang="en-GB" sz="1500" b="1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GB" sz="1500" b="1">
                          <a:solidFill>
                            <a:srgbClr val="000000"/>
                          </a:solidFill>
                          <a:effectLst/>
                        </a:rPr>
                        <a:t>Gold (€)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453429"/>
                  </a:ext>
                </a:extLst>
              </a:tr>
              <a:tr h="516156"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>
                          <a:effectLst/>
                        </a:rPr>
                        <a:t>1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 u="none" strike="noStrike">
                          <a:solidFill>
                            <a:srgbClr val="000000"/>
                          </a:solidFill>
                          <a:effectLst/>
                        </a:rPr>
                        <a:t>Up to 365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dirty="0">
                          <a:solidFill>
                            <a:srgbClr val="000000"/>
                          </a:solidFill>
                          <a:effectLst/>
                        </a:rPr>
                        <a:t>700</a:t>
                      </a:r>
                      <a:endParaRPr lang="en-GB" sz="1500" dirty="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dirty="0">
                          <a:solidFill>
                            <a:srgbClr val="000000"/>
                          </a:solidFill>
                          <a:effectLst/>
                        </a:rPr>
                        <a:t>730</a:t>
                      </a:r>
                      <a:endParaRPr lang="en-GB" sz="1500" dirty="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Not available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Not available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6921951"/>
                  </a:ext>
                </a:extLst>
              </a:tr>
              <a:tr h="516156"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>
                          <a:effectLst/>
                        </a:rPr>
                        <a:t>2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 u="none" strike="noStrike">
                          <a:solidFill>
                            <a:srgbClr val="000000"/>
                          </a:solidFill>
                          <a:effectLst/>
                        </a:rPr>
                        <a:t>Up to 3,650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2,300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2,570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Not available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Not available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455910"/>
                  </a:ext>
                </a:extLst>
              </a:tr>
              <a:tr h="516156"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>
                          <a:effectLst/>
                        </a:rPr>
                        <a:t>3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 u="none" strike="noStrike">
                          <a:solidFill>
                            <a:srgbClr val="000000"/>
                          </a:solidFill>
                          <a:effectLst/>
                        </a:rPr>
                        <a:t>Up to 18,250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9,500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10,850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effectLst/>
                        </a:rPr>
                        <a:t>11,570</a:t>
                      </a: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Not available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160991"/>
                  </a:ext>
                </a:extLst>
              </a:tr>
              <a:tr h="516156"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>
                          <a:effectLst/>
                        </a:rPr>
                        <a:t>4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 u="none" strike="noStrike">
                          <a:solidFill>
                            <a:srgbClr val="000000"/>
                          </a:solidFill>
                          <a:effectLst/>
                        </a:rPr>
                        <a:t>Up to 36,500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15,500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17,750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effectLst/>
                        </a:rPr>
                        <a:t>18,950</a:t>
                      </a: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20,000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38023"/>
                  </a:ext>
                </a:extLst>
              </a:tr>
              <a:tr h="516156"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>
                          <a:effectLst/>
                        </a:rPr>
                        <a:t>5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 u="none" strike="noStrike">
                          <a:solidFill>
                            <a:srgbClr val="000000"/>
                          </a:solidFill>
                          <a:effectLst/>
                        </a:rPr>
                        <a:t>Up to 182,500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66,500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76,400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effectLst/>
                        </a:rPr>
                        <a:t>81,680</a:t>
                      </a: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86,300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172744"/>
                  </a:ext>
                </a:extLst>
              </a:tr>
              <a:tr h="516156"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>
                          <a:effectLst/>
                        </a:rPr>
                        <a:t>6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 u="none" strike="noStrike">
                          <a:solidFill>
                            <a:srgbClr val="000000"/>
                          </a:solidFill>
                          <a:effectLst/>
                        </a:rPr>
                        <a:t>Up to 365,000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110,500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127,000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effectLst/>
                        </a:rPr>
                        <a:t>135,800</a:t>
                      </a: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143,500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04135"/>
                  </a:ext>
                </a:extLst>
              </a:tr>
              <a:tr h="516156"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>
                          <a:effectLst/>
                        </a:rPr>
                        <a:t>7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b="1" u="none" strike="noStrike">
                          <a:solidFill>
                            <a:srgbClr val="000000"/>
                          </a:solidFill>
                          <a:effectLst/>
                        </a:rPr>
                        <a:t>Up to 547,500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130,500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solidFill>
                            <a:srgbClr val="000000"/>
                          </a:solidFill>
                          <a:effectLst/>
                        </a:rPr>
                        <a:t>150,000</a:t>
                      </a:r>
                      <a:endParaRPr lang="en-GB" sz="150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>
                          <a:effectLst/>
                        </a:rPr>
                        <a:t>160,400</a:t>
                      </a: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500" dirty="0">
                          <a:solidFill>
                            <a:srgbClr val="000000"/>
                          </a:solidFill>
                          <a:effectLst/>
                        </a:rPr>
                        <a:t>169,500</a:t>
                      </a:r>
                      <a:endParaRPr lang="en-GB" sz="1500" dirty="0">
                        <a:effectLst/>
                      </a:endParaRPr>
                    </a:p>
                  </a:txBody>
                  <a:tcPr marL="51410" marR="51410" marT="35987" marB="35987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691351"/>
                  </a:ext>
                </a:extLst>
              </a:tr>
            </a:tbl>
          </a:graphicData>
        </a:graphic>
      </p:graphicFrame>
      <p:sp>
        <p:nvSpPr>
          <p:cNvPr id="10" name="AutoShape 3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AutoShape 4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5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6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AutoShape 7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AutoShape 8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AutoShape 9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AutoShape 10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AutoShape 11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" name="AutoShape 12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AutoShape 13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" name="AutoShape 14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AutoShape 15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" name="AutoShape 16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AutoShape 17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AutoShape 18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AutoShape 19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" name="AutoShape 20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" name="AutoShape 21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AutoShape 22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AutoShape 23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AutoShape 24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" name="AutoShape 25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" name="AutoShape 26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" name="AutoShape 27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" name="AutoShape 28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" name="AutoShape 29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" name="AutoShape 30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" name="AutoShape 31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" name="AutoShape 32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" name="AutoShape 33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" name="AutoShape 34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" name="AutoShape 35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" name="AutoShape 36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" name="AutoShape 37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" name="AutoShape 38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" name="AutoShape 39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" name="AutoShape 40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" name="AutoShape 41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" name="AutoShape 42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" name="AutoShape 43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" name="AutoShape 44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" name="AutoShape 45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" name="AutoShape 46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4" name="AutoShape 47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" name="AutoShape 48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" name="AutoShape 49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" name="AutoShape 50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" name="AutoShape 51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" name="AutoShape 52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" name="AutoShape 53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" name="AutoShape 54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" name="AutoShape 55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" name="AutoShape 56" descr="(error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" name="AutoShape 57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" name="AutoShape 58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6" name="AutoShape 59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7" name="AutoShape 60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" name="AutoShape 61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" name="AutoShape 62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" name="AutoShape 63" descr="(tick)"/>
          <p:cNvSpPr>
            <a:spLocks noChangeAspect="1" noChangeArrowheads="1"/>
          </p:cNvSpPr>
          <p:nvPr/>
        </p:nvSpPr>
        <p:spPr bwMode="auto">
          <a:xfrm>
            <a:off x="5969000" y="15391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" name="AutoShape 2" descr="(error)"/>
          <p:cNvSpPr>
            <a:spLocks noChangeAspect="1" noChangeArrowheads="1"/>
          </p:cNvSpPr>
          <p:nvPr/>
        </p:nvSpPr>
        <p:spPr bwMode="auto">
          <a:xfrm>
            <a:off x="5969000" y="1145418"/>
            <a:ext cx="83197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969000" y="1394855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Unit Price (P)</a:t>
            </a:r>
          </a:p>
          <a:p>
            <a:r>
              <a:rPr lang="en-GB" dirty="0"/>
              <a:t>A unit price of P = 0.50 EUR per EPU is applied to all Products in the Catalogue.</a:t>
            </a:r>
          </a:p>
          <a:p>
            <a:endParaRPr lang="en-GB" dirty="0"/>
          </a:p>
          <a:p>
            <a:r>
              <a:rPr lang="en-GB" dirty="0"/>
              <a:t>Volume discount</a:t>
            </a:r>
          </a:p>
          <a:p>
            <a:r>
              <a:rPr lang="en-GB" dirty="0"/>
              <a:t>The following discount scheme, based on the unit price P = 0.50 EUR, applies.</a:t>
            </a:r>
          </a:p>
          <a:p>
            <a:endParaRPr lang="en-GB" dirty="0"/>
          </a:p>
          <a:p>
            <a:r>
              <a:rPr lang="en-GB" dirty="0"/>
              <a:t>Number of chargeable</a:t>
            </a:r>
          </a:p>
          <a:p>
            <a:r>
              <a:rPr lang="en-GB" dirty="0"/>
              <a:t>EPUs per year [N]	Discount Price [EUR]</a:t>
            </a:r>
          </a:p>
          <a:p>
            <a:r>
              <a:rPr lang="en-GB" dirty="0"/>
              <a:t>0 - 2,000	</a:t>
            </a:r>
            <a:r>
              <a:rPr lang="en-GB" dirty="0" smtClean="0"/>
              <a:t>	N </a:t>
            </a:r>
            <a:r>
              <a:rPr lang="en-GB" dirty="0"/>
              <a:t>x P</a:t>
            </a:r>
          </a:p>
          <a:p>
            <a:r>
              <a:rPr lang="en-GB" dirty="0"/>
              <a:t>2,001 - 20,000	[2,000 + 0.6 (N - 2,000)] x P</a:t>
            </a:r>
          </a:p>
          <a:p>
            <a:r>
              <a:rPr lang="en-GB" dirty="0"/>
              <a:t>20,001 - 200,000	[12,800 + 0.4 (N - 20,000)] x P</a:t>
            </a:r>
          </a:p>
          <a:p>
            <a:r>
              <a:rPr lang="en-GB" dirty="0"/>
              <a:t>200,001 and more	[84,800 + 0.2 (N - 200,000)] x P</a:t>
            </a:r>
          </a:p>
        </p:txBody>
      </p:sp>
    </p:spTree>
    <p:extLst>
      <p:ext uri="{BB962C8B-B14F-4D97-AF65-F5344CB8AC3E}">
        <p14:creationId xmlns:p14="http://schemas.microsoft.com/office/powerpoint/2010/main" val="435456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Information Charge Example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52462" y="1743123"/>
            <a:ext cx="3401338" cy="4351338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24 hourly accumulated precipitation</a:t>
            </a:r>
          </a:p>
          <a:p>
            <a:r>
              <a:rPr lang="en-GB" dirty="0" smtClean="0"/>
              <a:t>6 hourly 2m </a:t>
            </a:r>
            <a:r>
              <a:rPr lang="en-GB" dirty="0" err="1" smtClean="0"/>
              <a:t>Tmin</a:t>
            </a:r>
            <a:r>
              <a:rPr lang="en-GB" dirty="0" smtClean="0"/>
              <a:t>, </a:t>
            </a:r>
            <a:r>
              <a:rPr lang="en-GB" dirty="0" err="1" smtClean="0"/>
              <a:t>Tmax</a:t>
            </a:r>
            <a:endParaRPr lang="en-GB" dirty="0" smtClean="0"/>
          </a:p>
          <a:p>
            <a:r>
              <a:rPr lang="en-GB" dirty="0" smtClean="0"/>
              <a:t>24 hourly </a:t>
            </a:r>
            <a:r>
              <a:rPr lang="en-GB" dirty="0" err="1" smtClean="0"/>
              <a:t>T,q,u,v</a:t>
            </a:r>
            <a:r>
              <a:rPr lang="en-GB" dirty="0" smtClean="0"/>
              <a:t> @925hPa</a:t>
            </a:r>
          </a:p>
          <a:p>
            <a:pPr marL="0" indent="0">
              <a:buNone/>
            </a:pPr>
            <a:r>
              <a:rPr lang="en-GB" dirty="0" smtClean="0"/>
              <a:t>Out to day 46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Area 25N-15S, 20E-60E</a:t>
            </a:r>
          </a:p>
          <a:p>
            <a:pPr marL="0" indent="0">
              <a:buNone/>
            </a:pPr>
            <a:r>
              <a:rPr lang="en-GB" dirty="0" smtClean="0"/>
              <a:t>0.4deg Resolution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Every </a:t>
            </a:r>
            <a:r>
              <a:rPr lang="en-GB" dirty="0" smtClean="0"/>
              <a:t>Monday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Estimated Annual Volume  125GB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EPUs  = 6036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Information </a:t>
            </a:r>
            <a:r>
              <a:rPr lang="en-GB" dirty="0" smtClean="0"/>
              <a:t>cost €</a:t>
            </a:r>
            <a:r>
              <a:rPr lang="en-GB" dirty="0" smtClean="0"/>
              <a:t>2,210 </a:t>
            </a:r>
            <a:r>
              <a:rPr lang="en-GB" dirty="0" smtClean="0"/>
              <a:t>pa</a:t>
            </a:r>
          </a:p>
          <a:p>
            <a:pPr marL="0" indent="0">
              <a:buNone/>
            </a:pPr>
            <a:r>
              <a:rPr lang="en-GB" dirty="0" smtClean="0"/>
              <a:t>Volume + Service €730 pa</a:t>
            </a:r>
          </a:p>
          <a:p>
            <a:pPr marL="0" indent="0">
              <a:buNone/>
            </a:pPr>
            <a:r>
              <a:rPr lang="en-GB" dirty="0" smtClean="0"/>
              <a:t>Total €</a:t>
            </a:r>
            <a:r>
              <a:rPr lang="en-GB" dirty="0" smtClean="0"/>
              <a:t>2,940 </a:t>
            </a:r>
            <a:r>
              <a:rPr lang="en-GB" dirty="0" smtClean="0"/>
              <a:t>pa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6519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Information Charge Example </a:t>
            </a: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24 hourly accumulated precipitation</a:t>
            </a:r>
          </a:p>
          <a:p>
            <a:r>
              <a:rPr lang="en-GB" dirty="0" smtClean="0"/>
              <a:t>6 hourly 2m </a:t>
            </a:r>
            <a:r>
              <a:rPr lang="en-GB" dirty="0" err="1" smtClean="0"/>
              <a:t>Tmin</a:t>
            </a:r>
            <a:r>
              <a:rPr lang="en-GB" dirty="0" smtClean="0"/>
              <a:t>, </a:t>
            </a:r>
            <a:r>
              <a:rPr lang="en-GB" dirty="0" err="1" smtClean="0"/>
              <a:t>Tmax</a:t>
            </a:r>
            <a:endParaRPr lang="en-GB" dirty="0" smtClean="0"/>
          </a:p>
          <a:p>
            <a:r>
              <a:rPr lang="en-GB" dirty="0" smtClean="0"/>
              <a:t>24 hourly </a:t>
            </a:r>
            <a:r>
              <a:rPr lang="en-GB" dirty="0" err="1" smtClean="0"/>
              <a:t>T,q,u,v</a:t>
            </a:r>
            <a:r>
              <a:rPr lang="en-GB" dirty="0" smtClean="0"/>
              <a:t> @925hPa</a:t>
            </a:r>
          </a:p>
          <a:p>
            <a:pPr marL="0" indent="0">
              <a:buNone/>
            </a:pPr>
            <a:r>
              <a:rPr lang="en-GB" dirty="0" smtClean="0"/>
              <a:t>Out to day 46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Area 25N-15S, 20E-60E</a:t>
            </a:r>
          </a:p>
          <a:p>
            <a:pPr marL="0" indent="0">
              <a:buNone/>
            </a:pPr>
            <a:r>
              <a:rPr lang="en-GB" dirty="0" smtClean="0"/>
              <a:t>0.4deg Resolution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Every </a:t>
            </a:r>
            <a:r>
              <a:rPr lang="en-GB" dirty="0" smtClean="0"/>
              <a:t>Monday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Estimated Annual Volume  </a:t>
            </a:r>
            <a:r>
              <a:rPr lang="en-GB" dirty="0" smtClean="0"/>
              <a:t>125GB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Information </a:t>
            </a:r>
            <a:r>
              <a:rPr lang="en-GB" dirty="0" smtClean="0"/>
              <a:t>cost €</a:t>
            </a:r>
            <a:r>
              <a:rPr lang="en-GB" dirty="0" smtClean="0"/>
              <a:t>2,210 </a:t>
            </a:r>
            <a:r>
              <a:rPr lang="en-GB" dirty="0" smtClean="0"/>
              <a:t>pa</a:t>
            </a:r>
          </a:p>
          <a:p>
            <a:pPr marL="0" indent="0">
              <a:buNone/>
            </a:pPr>
            <a:r>
              <a:rPr lang="en-GB" dirty="0" smtClean="0"/>
              <a:t>EPUs 6036</a:t>
            </a:r>
          </a:p>
          <a:p>
            <a:pPr marL="0" indent="0">
              <a:buNone/>
            </a:pPr>
            <a:r>
              <a:rPr lang="en-GB" dirty="0" smtClean="0"/>
              <a:t>Volume </a:t>
            </a:r>
            <a:r>
              <a:rPr lang="en-GB" dirty="0" smtClean="0"/>
              <a:t>+ Service €730 pa</a:t>
            </a:r>
          </a:p>
          <a:p>
            <a:pPr marL="0" indent="0">
              <a:buNone/>
            </a:pPr>
            <a:r>
              <a:rPr lang="en-GB" dirty="0" smtClean="0"/>
              <a:t>Total €</a:t>
            </a:r>
            <a:r>
              <a:rPr lang="en-GB" dirty="0" smtClean="0"/>
              <a:t>2,940 </a:t>
            </a:r>
            <a:r>
              <a:rPr lang="en-GB" dirty="0" smtClean="0"/>
              <a:t>pa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420" y="1825625"/>
            <a:ext cx="5097379" cy="4351338"/>
          </a:xfrm>
        </p:spPr>
        <p:txBody>
          <a:bodyPr>
            <a:normAutofit/>
          </a:bodyPr>
          <a:lstStyle/>
          <a:p>
            <a:r>
              <a:rPr lang="en-GB" sz="2400" dirty="0" smtClean="0"/>
              <a:t>Change to 1.5deg resolution</a:t>
            </a:r>
          </a:p>
          <a:p>
            <a:pPr marL="0" indent="0">
              <a:buNone/>
            </a:pPr>
            <a:r>
              <a:rPr lang="en-GB" sz="2400" dirty="0" smtClean="0"/>
              <a:t>	Information cost </a:t>
            </a:r>
            <a:r>
              <a:rPr lang="en-GB" sz="2400" dirty="0" smtClean="0"/>
              <a:t>€743</a:t>
            </a:r>
          </a:p>
          <a:p>
            <a:pPr marL="0" indent="0">
              <a:buNone/>
            </a:pPr>
            <a:r>
              <a:rPr lang="en-GB" sz="2400" dirty="0"/>
              <a:t> </a:t>
            </a:r>
            <a:r>
              <a:rPr lang="en-GB" sz="2400" dirty="0" smtClean="0"/>
              <a:t> (note domain also decreases slightly)</a:t>
            </a: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Reduce </a:t>
            </a:r>
            <a:r>
              <a:rPr lang="en-GB" sz="2400" dirty="0" smtClean="0"/>
              <a:t>domain to Kenya </a:t>
            </a:r>
            <a:endParaRPr lang="en-GB" sz="2400" dirty="0" smtClean="0"/>
          </a:p>
          <a:p>
            <a:pPr marL="0" indent="0">
              <a:buNone/>
            </a:pPr>
            <a:r>
              <a:rPr lang="en-GB" sz="2400" dirty="0"/>
              <a:t> </a:t>
            </a:r>
            <a:r>
              <a:rPr lang="en-GB" sz="2400" dirty="0" smtClean="0"/>
              <a:t>    (</a:t>
            </a:r>
            <a:r>
              <a:rPr lang="en-GB" sz="2400" dirty="0" smtClean="0"/>
              <a:t>6.4N-6.8S,32-43.2E)</a:t>
            </a:r>
            <a:endParaRPr lang="en-GB" sz="2400" dirty="0" smtClean="0"/>
          </a:p>
          <a:p>
            <a:pPr lvl="1"/>
            <a:r>
              <a:rPr lang="en-GB" sz="2000" dirty="0" smtClean="0"/>
              <a:t>Information cost €281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33351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Delivery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ECMWF Data is “pushed” to either</a:t>
            </a:r>
          </a:p>
          <a:p>
            <a:pPr lvl="1"/>
            <a:r>
              <a:rPr lang="en-GB" dirty="0" smtClean="0"/>
              <a:t>An ftp/</a:t>
            </a:r>
            <a:r>
              <a:rPr lang="en-GB" dirty="0" err="1" smtClean="0"/>
              <a:t>sftp</a:t>
            </a:r>
            <a:r>
              <a:rPr lang="en-GB" dirty="0" smtClean="0"/>
              <a:t> site</a:t>
            </a:r>
          </a:p>
          <a:p>
            <a:pPr lvl="1"/>
            <a:r>
              <a:rPr lang="en-GB" dirty="0" smtClean="0"/>
              <a:t>Cloud based service (Amazon S3 bucket, Microsoft Azure Blob, Google Cloud)</a:t>
            </a:r>
          </a:p>
          <a:p>
            <a:pPr lvl="1"/>
            <a:endParaRPr lang="en-GB" dirty="0"/>
          </a:p>
          <a:p>
            <a:pPr lvl="1"/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confluence.ecmwf.int/display/DAC/Set-up+for+delivery+of+real-time+forecast+data+from+ECMWF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1491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481</Words>
  <Application>Microsoft Office PowerPoint</Application>
  <PresentationFormat>Widescreen</PresentationFormat>
  <Paragraphs>119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Post RTP Data Access</vt:lpstr>
      <vt:lpstr>ECMWF Data</vt:lpstr>
      <vt:lpstr>Volume and service charge</vt:lpstr>
      <vt:lpstr>Information Charge Example </vt:lpstr>
      <vt:lpstr>Information Charge Example </vt:lpstr>
      <vt:lpstr>Delivery</vt:lpstr>
    </vt:vector>
  </TitlesOfParts>
  <Company>University of Reading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RTP Data Access</dc:title>
  <dc:creator>Steven Woolnough</dc:creator>
  <cp:lastModifiedBy>Steven Woolnough</cp:lastModifiedBy>
  <cp:revision>18</cp:revision>
  <dcterms:created xsi:type="dcterms:W3CDTF">2022-08-18T11:50:47Z</dcterms:created>
  <dcterms:modified xsi:type="dcterms:W3CDTF">2022-08-19T14:30:26Z</dcterms:modified>
</cp:coreProperties>
</file>