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</p:sldMasterIdLst>
  <p:notesMasterIdLst>
    <p:notesMasterId r:id="rId6"/>
  </p:notesMasterIdLst>
  <p:handoutMasterIdLst>
    <p:handoutMasterId r:id="rId7"/>
  </p:handoutMasterIdLst>
  <p:sldIdLst>
    <p:sldId id="589" r:id="rId2"/>
    <p:sldId id="606" r:id="rId3"/>
    <p:sldId id="604" r:id="rId4"/>
    <p:sldId id="609" r:id="rId5"/>
  </p:sldIdLst>
  <p:sldSz cx="12192000" cy="6858000"/>
  <p:notesSz cx="9931400" cy="143637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4" userDrawn="1">
          <p15:clr>
            <a:srgbClr val="A4A3A4"/>
          </p15:clr>
        </p15:guide>
        <p15:guide id="2" orient="horz" pos="1410" userDrawn="1">
          <p15:clr>
            <a:srgbClr val="A4A3A4"/>
          </p15:clr>
        </p15:guide>
        <p15:guide id="3" orient="horz" pos="2715" userDrawn="1">
          <p15:clr>
            <a:srgbClr val="A4A3A4"/>
          </p15:clr>
        </p15:guide>
        <p15:guide id="4" orient="horz" pos="2389" userDrawn="1">
          <p15:clr>
            <a:srgbClr val="A4A3A4"/>
          </p15:clr>
        </p15:guide>
        <p15:guide id="5" orient="horz" pos="2064" userDrawn="1">
          <p15:clr>
            <a:srgbClr val="A4A3A4"/>
          </p15:clr>
        </p15:guide>
        <p15:guide id="6" orient="horz" pos="1735" userDrawn="1">
          <p15:clr>
            <a:srgbClr val="A4A3A4"/>
          </p15:clr>
        </p15:guide>
        <p15:guide id="7" orient="horz" pos="3369" userDrawn="1">
          <p15:clr>
            <a:srgbClr val="A4A3A4"/>
          </p15:clr>
        </p15:guide>
        <p15:guide id="8" orient="horz" pos="3698" userDrawn="1">
          <p15:clr>
            <a:srgbClr val="A4A3A4"/>
          </p15:clr>
        </p15:guide>
        <p15:guide id="9" pos="5186" userDrawn="1">
          <p15:clr>
            <a:srgbClr val="A4A3A4"/>
          </p15:clr>
        </p15:guide>
        <p15:guide id="10" pos="241" userDrawn="1">
          <p15:clr>
            <a:srgbClr val="A4A3A4"/>
          </p15:clr>
        </p15:guide>
        <p15:guide id="11" pos="1910" userDrawn="1">
          <p15:clr>
            <a:srgbClr val="A4A3A4"/>
          </p15:clr>
        </p15:guide>
        <p15:guide id="12" pos="6005" userDrawn="1">
          <p15:clr>
            <a:srgbClr val="A4A3A4"/>
          </p15:clr>
        </p15:guide>
        <p15:guide id="13" pos="6838" userDrawn="1">
          <p15:clr>
            <a:srgbClr val="A4A3A4"/>
          </p15:clr>
        </p15:guide>
        <p15:guide id="14" pos="2751" userDrawn="1">
          <p15:clr>
            <a:srgbClr val="A4A3A4"/>
          </p15:clr>
        </p15:guide>
        <p15:guide id="15" pos="10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25">
          <p15:clr>
            <a:srgbClr val="A4A3A4"/>
          </p15:clr>
        </p15:guide>
        <p15:guide id="2" pos="31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B9AC"/>
    <a:srgbClr val="00205B"/>
    <a:srgbClr val="D6D2C4"/>
    <a:srgbClr val="E8E8E8"/>
    <a:srgbClr val="E0E0E0"/>
    <a:srgbClr val="F1F1F1"/>
    <a:srgbClr val="00B5E2"/>
    <a:srgbClr val="FEDB00"/>
    <a:srgbClr val="99C221"/>
    <a:srgbClr val="FE5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21" autoAdjust="0"/>
    <p:restoredTop sz="90299" autoAdjust="0"/>
  </p:normalViewPr>
  <p:slideViewPr>
    <p:cSldViewPr snapToGrid="0">
      <p:cViewPr varScale="1">
        <p:scale>
          <a:sx n="56" d="100"/>
          <a:sy n="56" d="100"/>
        </p:scale>
        <p:origin x="1092" y="78"/>
      </p:cViewPr>
      <p:guideLst>
        <p:guide orient="horz" pos="1164"/>
        <p:guide orient="horz" pos="1410"/>
        <p:guide orient="horz" pos="2715"/>
        <p:guide orient="horz" pos="2389"/>
        <p:guide orient="horz" pos="2064"/>
        <p:guide orient="horz" pos="1735"/>
        <p:guide orient="horz" pos="3369"/>
        <p:guide orient="horz" pos="3698"/>
        <p:guide pos="5186"/>
        <p:guide pos="241"/>
        <p:guide pos="1910"/>
        <p:guide pos="6005"/>
        <p:guide pos="6838"/>
        <p:guide pos="2751"/>
        <p:guide pos="10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0020"/>
    </p:cViewPr>
  </p:sorterViewPr>
  <p:notesViewPr>
    <p:cSldViewPr snapToGrid="0">
      <p:cViewPr varScale="1">
        <p:scale>
          <a:sx n="57" d="100"/>
          <a:sy n="57" d="100"/>
        </p:scale>
        <p:origin x="3096" y="78"/>
      </p:cViewPr>
      <p:guideLst>
        <p:guide orient="horz" pos="452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9982200" y="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409065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9707563" y="14085888"/>
            <a:ext cx="274637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fld id="{E842FA72-B9ED-494F-A64D-EC1E1901C35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9361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9275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77800" y="1074738"/>
            <a:ext cx="9575800" cy="5386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2388" y="6819900"/>
            <a:ext cx="7286625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364456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b" anchorCtr="0" compatLnSpc="1">
            <a:prstTxWarp prst="textNoShape">
              <a:avLst/>
            </a:prstTxWarp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9275" y="1364456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b" anchorCtr="0" compatLnSpc="1">
            <a:prstTxWarp prst="textNoShape">
              <a:avLst/>
            </a:prstTxWarp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7FE02029-9BE2-4139-82E8-7E205433FD5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04190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333500"/>
            <a:fld id="{B3123BCD-06C1-4979-A4B6-929E88FE602B}" type="slidenum">
              <a:rPr lang="de-DE" smtClean="0"/>
              <a:pPr defTabSz="1333500"/>
              <a:t>1</a:t>
            </a:fld>
            <a:endParaRPr lang="de-DE"/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7800" y="1074738"/>
            <a:ext cx="9575800" cy="5386387"/>
          </a:xfrm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2205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porate Title - Flag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3CABFA6C-0B72-8A4E-86B4-9B93CF095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224" y="1191203"/>
            <a:ext cx="9621831" cy="541228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91757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>
            <a:off x="0" y="-1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  <p:pic>
        <p:nvPicPr>
          <p:cNvPr id="9" name="Picture 8" descr="Text&#10;&#10;Description automatically generated with low confidence">
            <a:extLst>
              <a:ext uri="{FF2B5EF4-FFF2-40B4-BE49-F238E27FC236}">
                <a16:creationId xmlns:a16="http://schemas.microsoft.com/office/drawing/2014/main" id="{C7B46100-E4C8-8840-995F-F93DF82AF2F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939" y="78740"/>
            <a:ext cx="2927007" cy="48133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genda - Corpora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/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1904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7782" y="-8719"/>
            <a:ext cx="11896436" cy="647425"/>
          </a:xfrm>
          <a:prstGeom prst="rect">
            <a:avLst/>
          </a:prstGeom>
          <a:solidFill>
            <a:srgbClr val="0020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57082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28964" r="31087" b="35710"/>
          <a:stretch/>
        </p:blipFill>
        <p:spPr>
          <a:xfrm>
            <a:off x="-42530" y="-42530"/>
            <a:ext cx="12227442" cy="6911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50067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auto">
          <a:xfrm>
            <a:off x="314311" y="-1679944"/>
            <a:ext cx="11288822" cy="11288822"/>
          </a:xfrm>
          <a:prstGeom prst="rect">
            <a:avLst/>
          </a:prstGeom>
          <a:blipFill dpi="0" rotWithShape="1">
            <a:blip r:embed="rId2">
              <a:alphaModFix amt="30000"/>
            </a:blip>
            <a:srcRect/>
            <a:stretch>
              <a:fillRect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04863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Q&amp;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/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/>
            </a:lvl1pPr>
            <a:lvl2pPr marL="562722" indent="0">
              <a:buNone/>
              <a:defRPr sz="2800"/>
            </a:lvl2pPr>
            <a:lvl3pPr marL="1125443" indent="0">
              <a:buNone/>
              <a:defRPr sz="2400"/>
            </a:lvl3pPr>
            <a:lvl4pPr marL="1688165" indent="0">
              <a:buNone/>
              <a:defRPr sz="2000"/>
            </a:lvl4pPr>
            <a:lvl5pPr marL="2250887" indent="0">
              <a:buNone/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6514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92479" y="4"/>
            <a:ext cx="11399521" cy="600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36000" bIns="3600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9700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054" y="1139429"/>
            <a:ext cx="11627339" cy="52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 userDrawn="1"/>
        </p:nvSpPr>
        <p:spPr>
          <a:xfrm>
            <a:off x="10901866" y="641568"/>
            <a:ext cx="12266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b="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www.eumetsat.int</a:t>
            </a:r>
          </a:p>
        </p:txBody>
      </p:sp>
      <p:sp>
        <p:nvSpPr>
          <p:cNvPr id="12" name="Rectangle 61" title="[DM_E_CONFID]"/>
          <p:cNvSpPr>
            <a:spLocks noChangeArrowheads="1"/>
          </p:cNvSpPr>
          <p:nvPr userDrawn="1"/>
        </p:nvSpPr>
        <p:spPr bwMode="auto">
          <a:xfrm>
            <a:off x="4576120" y="6649210"/>
            <a:ext cx="311364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eaLnBrk="0" hangingPunct="0">
              <a:defRPr/>
            </a:pPr>
            <a:endParaRPr lang="de-DE" sz="1000" b="0" baseline="0" dirty="0">
              <a:solidFill>
                <a:srgbClr val="00B5E2"/>
              </a:solidFill>
              <a:latin typeface="Roboto" panose="02000000000000000000" pitchFamily="2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13" name="Rectangle 61" title="[DM_E_DOC_NO], v[DM_E_VER_NO], [DM_E_ISS_DATE]"/>
          <p:cNvSpPr>
            <a:spLocks noChangeArrowheads="1"/>
          </p:cNvSpPr>
          <p:nvPr userDrawn="1"/>
        </p:nvSpPr>
        <p:spPr bwMode="auto">
          <a:xfrm>
            <a:off x="161047" y="6648056"/>
            <a:ext cx="462861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000" b="0" baseline="0">
                <a:solidFill>
                  <a:srgbClr val="00B5E2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EUM/SCIR/TEM/21/1233303, v1 Draft, 18 June 2021</a:t>
            </a:r>
            <a:endParaRPr lang="de-DE" sz="1000" b="0" baseline="0" dirty="0">
              <a:solidFill>
                <a:srgbClr val="00B5E2"/>
              </a:solidFill>
              <a:latin typeface="Roboto" panose="02000000000000000000" pitchFamily="2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11519350" y="6593586"/>
            <a:ext cx="609135" cy="262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fld id="{FF9CC606-8418-49EA-9DB7-3FFD72983DD3}" type="slidenum">
              <a:rPr lang="de-DE" sz="1050" b="0" smtClean="0">
                <a:solidFill>
                  <a:srgbClr val="00B5E2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pPr algn="r"/>
              <a:t>‹#›</a:t>
            </a:fld>
            <a:endParaRPr lang="en-GB" sz="105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EC1BB-AD8F-47F9-B321-DB3383DDF50B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70" r:id="rId1"/>
    <p:sldLayoutId id="2147487678" r:id="rId2"/>
    <p:sldLayoutId id="2147487677" r:id="rId3"/>
    <p:sldLayoutId id="2147487664" r:id="rId4"/>
    <p:sldLayoutId id="2147487672" r:id="rId5"/>
    <p:sldLayoutId id="2147487689" r:id="rId6"/>
    <p:sldLayoutId id="2147487679" r:id="rId7"/>
  </p:sldLayoutIdLst>
  <p:transition/>
  <p:txStyles>
    <p:titleStyle>
      <a:lvl1pPr marL="220791" algn="l" rtl="0" eaLnBrk="1" fontAlgn="base" hangingPunct="1">
        <a:spcBef>
          <a:spcPct val="0"/>
        </a:spcBef>
        <a:spcAft>
          <a:spcPct val="0"/>
        </a:spcAft>
        <a:defRPr sz="3200" b="0">
          <a:solidFill>
            <a:schemeClr val="bg1"/>
          </a:solidFill>
          <a:latin typeface="Dosis" panose="02010503020202060003" pitchFamily="2" charset="0"/>
          <a:ea typeface="+mj-ea"/>
          <a:cs typeface="Arial" pitchFamily="34" charset="0"/>
        </a:defRPr>
      </a:lvl1pPr>
      <a:lvl2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2pPr>
      <a:lvl3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3pPr>
      <a:lvl4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4pPr>
      <a:lvl5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562722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6pPr>
      <a:lvl7pPr marL="1125444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7pPr>
      <a:lvl8pPr marL="1688165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8pPr>
      <a:lvl9pPr marL="2250887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9pPr>
    </p:titleStyle>
    <p:bodyStyle>
      <a:lvl1pPr marL="328254" indent="-328254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4431">
          <a:solidFill>
            <a:schemeClr val="tx2"/>
          </a:solidFill>
          <a:latin typeface="Roboto" panose="02000000000000000000" pitchFamily="2" charset="0"/>
          <a:ea typeface="Roboto" panose="02000000000000000000" pitchFamily="2" charset="0"/>
          <a:cs typeface="Arial" pitchFamily="34" charset="0"/>
        </a:defRPr>
      </a:lvl1pPr>
      <a:lvl2pPr marL="914423" indent="-35170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939">
          <a:solidFill>
            <a:schemeClr val="tx2"/>
          </a:solidFill>
          <a:latin typeface="Roboto" panose="02000000000000000000" pitchFamily="2" charset="0"/>
          <a:ea typeface="Roboto" panose="02000000000000000000" pitchFamily="2" charset="0"/>
          <a:cs typeface="Arial" pitchFamily="34" charset="0"/>
        </a:defRPr>
      </a:lvl2pPr>
      <a:lvl3pPr marL="1406804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446">
          <a:solidFill>
            <a:schemeClr val="tx2"/>
          </a:solidFill>
          <a:latin typeface="Roboto" panose="02000000000000000000" pitchFamily="2" charset="0"/>
          <a:ea typeface="Roboto" panose="02000000000000000000" pitchFamily="2" charset="0"/>
          <a:cs typeface="Arial" pitchFamily="34" charset="0"/>
        </a:defRPr>
      </a:lvl3pPr>
      <a:lvl4pPr marL="1969526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954">
          <a:solidFill>
            <a:schemeClr val="tx2"/>
          </a:solidFill>
          <a:latin typeface="Roboto" panose="02000000000000000000" pitchFamily="2" charset="0"/>
          <a:ea typeface="Roboto" panose="02000000000000000000" pitchFamily="2" charset="0"/>
          <a:cs typeface="Arial" pitchFamily="34" charset="0"/>
        </a:defRPr>
      </a:lvl4pPr>
      <a:lvl5pPr marL="2532248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62">
          <a:solidFill>
            <a:schemeClr val="tx2"/>
          </a:solidFill>
          <a:latin typeface="Roboto" panose="02000000000000000000" pitchFamily="2" charset="0"/>
          <a:ea typeface="Roboto" panose="02000000000000000000" pitchFamily="2" charset="0"/>
          <a:cs typeface="Arial" pitchFamily="34" charset="0"/>
        </a:defRPr>
      </a:lvl5pPr>
      <a:lvl6pPr marL="3094970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6pPr>
      <a:lvl7pPr marL="3657691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7pPr>
      <a:lvl8pPr marL="4220413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8pPr>
      <a:lvl9pPr marL="4783135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 title="[DM_DOCNAME]"/>
          <p:cNvSpPr txBox="1"/>
          <p:nvPr/>
        </p:nvSpPr>
        <p:spPr>
          <a:xfrm>
            <a:off x="0" y="1200055"/>
            <a:ext cx="7867291" cy="2487174"/>
          </a:xfrm>
          <a:prstGeom prst="rect">
            <a:avLst/>
          </a:prstGeom>
          <a:solidFill>
            <a:schemeClr val="bg1"/>
          </a:solidFill>
        </p:spPr>
        <p:txBody>
          <a:bodyPr wrap="square" lIns="288000" tIns="180000" rIns="288000" bIns="180000" rtlCol="0" anchor="t" anchorCtr="0">
            <a:spAutoFit/>
          </a:bodyPr>
          <a:lstStyle/>
          <a:p>
            <a:pPr>
              <a:defRPr/>
            </a:pPr>
            <a:r>
              <a:rPr lang="en-GB" sz="3200" kern="0" dirty="0">
                <a:solidFill>
                  <a:schemeClr val="tx1"/>
                </a:solidFill>
                <a:latin typeface="Dosis" panose="02010503020202060003" pitchFamily="2" charset="0"/>
                <a:cs typeface="Arial" panose="020B0604020202020204" pitchFamily="34" charset="0"/>
              </a:rPr>
              <a:t>Role of Nowcasting in Africa</a:t>
            </a:r>
          </a:p>
          <a:p>
            <a:pPr>
              <a:defRPr/>
            </a:pPr>
            <a:endParaRPr lang="en-GB" sz="1800" b="0" kern="0" dirty="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600" b="0" kern="0" dirty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Andre KAMGA</a:t>
            </a:r>
          </a:p>
          <a:p>
            <a:pPr>
              <a:defRPr/>
            </a:pPr>
            <a:r>
              <a:rPr lang="en-GB" sz="1600" b="0" i="1" kern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Director General</a:t>
            </a:r>
          </a:p>
          <a:p>
            <a:pPr>
              <a:defRPr/>
            </a:pPr>
            <a:r>
              <a:rPr lang="en-US" sz="1800" dirty="0">
                <a:solidFill>
                  <a:schemeClr val="tx1"/>
                </a:solidFill>
              </a:rPr>
              <a:t>09:000-0920 UTC</a:t>
            </a:r>
            <a:r>
              <a:rPr lang="en-US" sz="1800" dirty="0"/>
              <a:t> </a:t>
            </a:r>
            <a:r>
              <a:rPr lang="en-US" sz="4000" dirty="0"/>
              <a:t>– 09:20</a:t>
            </a:r>
            <a:endParaRPr lang="en-GB" sz="1600" b="0" i="1" kern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600" b="0" i="1" kern="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March 15, 2022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CFDA82-9ACB-44D6-9E9D-C60FE8333F4A}"/>
              </a:ext>
            </a:extLst>
          </p:cNvPr>
          <p:cNvSpPr txBox="1"/>
          <p:nvPr/>
        </p:nvSpPr>
        <p:spPr>
          <a:xfrm>
            <a:off x="3657600" y="4353066"/>
            <a:ext cx="69011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our slides/presentation by Friday 11 March 2022 EOB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B5F5F2-D839-40F2-BCC7-1DACF3F8C411}"/>
              </a:ext>
            </a:extLst>
          </p:cNvPr>
          <p:cNvSpPr txBox="1"/>
          <p:nvPr/>
        </p:nvSpPr>
        <p:spPr>
          <a:xfrm>
            <a:off x="3260784" y="5003321"/>
            <a:ext cx="845388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This webinar aims at giving an overview of Nowcasting in Africa through concrete examples, to present results of recent initiatives to </a:t>
            </a:r>
            <a:r>
              <a:rPr lang="en-US" sz="2000" b="1" dirty="0" err="1"/>
              <a:t>streghthen</a:t>
            </a:r>
            <a:r>
              <a:rPr lang="en-US" sz="2000" b="1" dirty="0"/>
              <a:t> Nowcasting capacities, and to discuss the future of nowcasting in Africa, including the contribution of the upcoming </a:t>
            </a:r>
            <a:r>
              <a:rPr lang="en-US" sz="2000" b="1" dirty="0" err="1"/>
              <a:t>Meteosat</a:t>
            </a:r>
            <a:r>
              <a:rPr lang="en-US" sz="2000" b="1" dirty="0"/>
              <a:t> Third Generation (MTG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/>
              <a:t>First agenda item</a:t>
            </a:r>
          </a:p>
          <a:p>
            <a:pPr marL="0" indent="0">
              <a:buNone/>
            </a:pPr>
            <a:r>
              <a:rPr lang="en-GB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Short description for first agenda point.</a:t>
            </a:r>
          </a:p>
          <a:p>
            <a:pPr marL="0" indent="0">
              <a:buNone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r>
              <a:rPr lang="en-GB" sz="2800" dirty="0"/>
              <a:t>Second agenda item</a:t>
            </a:r>
          </a:p>
          <a:p>
            <a:pPr marL="0" indent="0">
              <a:buNone/>
            </a:pPr>
            <a:r>
              <a:rPr lang="en-GB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Short description for second agenda point.</a:t>
            </a:r>
          </a:p>
          <a:p>
            <a:pPr marL="0" indent="0">
              <a:buNone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r>
              <a:rPr lang="en-GB" sz="2800" dirty="0"/>
              <a:t>Third agenda item</a:t>
            </a:r>
          </a:p>
          <a:p>
            <a:pPr marL="0" indent="0">
              <a:buNone/>
            </a:pPr>
            <a:r>
              <a:rPr lang="en-GB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Short description for third agenda point.</a:t>
            </a:r>
          </a:p>
          <a:p>
            <a:pPr marL="0" indent="0">
              <a:buNone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46901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408149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/>
          <a:p>
            <a:pPr marL="0" indent="0">
              <a:buNone/>
            </a:pPr>
            <a:r>
              <a:rPr lang="en-GB" sz="2800" dirty="0"/>
              <a:t>Thank you!</a:t>
            </a:r>
          </a:p>
          <a:p>
            <a:pPr marL="0" indent="0">
              <a:buNone/>
            </a:pPr>
            <a:r>
              <a:rPr lang="en-GB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Questions are welcome.</a:t>
            </a:r>
          </a:p>
        </p:txBody>
      </p:sp>
    </p:spTree>
    <p:extLst>
      <p:ext uri="{BB962C8B-B14F-4D97-AF65-F5344CB8AC3E}">
        <p14:creationId xmlns:p14="http://schemas.microsoft.com/office/powerpoint/2010/main" val="188149218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Corporate Template">
  <a:themeElements>
    <a:clrScheme name="EUMETSAT 2021 Colours">
      <a:dk1>
        <a:srgbClr val="FFFFFF"/>
      </a:dk1>
      <a:lt1>
        <a:srgbClr val="00205B"/>
      </a:lt1>
      <a:dk2>
        <a:srgbClr val="38484E"/>
      </a:dk2>
      <a:lt2>
        <a:srgbClr val="5B7F95"/>
      </a:lt2>
      <a:accent1>
        <a:srgbClr val="00B5E2"/>
      </a:accent1>
      <a:accent2>
        <a:srgbClr val="EAAA00"/>
      </a:accent2>
      <a:accent3>
        <a:srgbClr val="00B2A9"/>
      </a:accent3>
      <a:accent4>
        <a:srgbClr val="FE5000"/>
      </a:accent4>
      <a:accent5>
        <a:srgbClr val="7C7FAB"/>
      </a:accent5>
      <a:accent6>
        <a:srgbClr val="D6D2C4"/>
      </a:accent6>
      <a:hlink>
        <a:srgbClr val="C5B9AC"/>
      </a:hlink>
      <a:folHlink>
        <a:srgbClr val="968C83"/>
      </a:folHlink>
    </a:clrScheme>
    <a:fontScheme name="1_EUM_template_v03">
      <a:majorFont>
        <a:latin typeface="Century Gothic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600" b="0" dirty="0">
            <a:latin typeface="Roboto" panose="02000000000000000000" pitchFamily="2" charset="0"/>
            <a:ea typeface="Roboto" panose="02000000000000000000" pitchFamily="2" charset="0"/>
          </a:defRPr>
        </a:defPPr>
      </a:lstStyle>
    </a:txDef>
  </a:objectDefaults>
  <a:extraClrSchemeLst>
    <a:extraClrScheme>
      <a:clrScheme name="1_EUM_template_v03 1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F9A00"/>
        </a:accent1>
        <a:accent2>
          <a:srgbClr val="9F2D20"/>
        </a:accent2>
        <a:accent3>
          <a:srgbClr val="FFFFFF"/>
        </a:accent3>
        <a:accent4>
          <a:srgbClr val="001E59"/>
        </a:accent4>
        <a:accent5>
          <a:srgbClr val="FFCAAA"/>
        </a:accent5>
        <a:accent6>
          <a:srgbClr val="90281C"/>
        </a:accent6>
        <a:hlink>
          <a:srgbClr val="7498C0"/>
        </a:hlink>
        <a:folHlink>
          <a:srgbClr val="9294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2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6D0A9"/>
        </a:accent1>
        <a:accent2>
          <a:srgbClr val="EBCAE3"/>
        </a:accent2>
        <a:accent3>
          <a:srgbClr val="FFFFFF"/>
        </a:accent3>
        <a:accent4>
          <a:srgbClr val="001E59"/>
        </a:accent4>
        <a:accent5>
          <a:srgbClr val="FAE4D1"/>
        </a:accent5>
        <a:accent6>
          <a:srgbClr val="D5B7CE"/>
        </a:accent6>
        <a:hlink>
          <a:srgbClr val="4E2029"/>
        </a:hlink>
        <a:folHlink>
          <a:srgbClr val="423B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3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5B97B1"/>
        </a:accent1>
        <a:accent2>
          <a:srgbClr val="F39600"/>
        </a:accent2>
        <a:accent3>
          <a:srgbClr val="FFFFFF"/>
        </a:accent3>
        <a:accent4>
          <a:srgbClr val="001E59"/>
        </a:accent4>
        <a:accent5>
          <a:srgbClr val="B5C9D5"/>
        </a:accent5>
        <a:accent6>
          <a:srgbClr val="DC8700"/>
        </a:accent6>
        <a:hlink>
          <a:srgbClr val="FFE4AE"/>
        </a:hlink>
        <a:folHlink>
          <a:srgbClr val="002A3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4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003F80"/>
        </a:accent1>
        <a:accent2>
          <a:srgbClr val="BDD7EE"/>
        </a:accent2>
        <a:accent3>
          <a:srgbClr val="FFFFFF"/>
        </a:accent3>
        <a:accent4>
          <a:srgbClr val="001E59"/>
        </a:accent4>
        <a:accent5>
          <a:srgbClr val="AAAFC0"/>
        </a:accent5>
        <a:accent6>
          <a:srgbClr val="ABC3D8"/>
        </a:accent6>
        <a:hlink>
          <a:srgbClr val="FFD350"/>
        </a:hlink>
        <a:folHlink>
          <a:srgbClr val="EB6F3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5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C75B12"/>
        </a:accent1>
        <a:accent2>
          <a:srgbClr val="003359"/>
        </a:accent2>
        <a:accent3>
          <a:srgbClr val="FFFFFF"/>
        </a:accent3>
        <a:accent4>
          <a:srgbClr val="001E59"/>
        </a:accent4>
        <a:accent5>
          <a:srgbClr val="E0B5AA"/>
        </a:accent5>
        <a:accent6>
          <a:srgbClr val="002D50"/>
        </a:accent6>
        <a:hlink>
          <a:srgbClr val="92A2BD"/>
        </a:hlink>
        <a:folHlink>
          <a:srgbClr val="C7B37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FF10032D-85B5-4306-82CC-47275A0559E9}" vid="{A0C3C1E4-82B4-4DE5-AC93-43DC36640A79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804</TotalTime>
  <Words>113</Words>
  <Application>Microsoft Office PowerPoint</Application>
  <PresentationFormat>Widescreen</PresentationFormat>
  <Paragraphs>20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4" baseType="lpstr">
      <vt:lpstr>Arial</vt:lpstr>
      <vt:lpstr>Century Gothic</vt:lpstr>
      <vt:lpstr>Dosis</vt:lpstr>
      <vt:lpstr>Helvetica</vt:lpstr>
      <vt:lpstr>Roboto</vt:lpstr>
      <vt:lpstr>Roboto Light</vt:lpstr>
      <vt:lpstr>Roboto Medium</vt:lpstr>
      <vt:lpstr>Tahoma</vt:lpstr>
      <vt:lpstr>Times New Roman</vt:lpstr>
      <vt:lpstr>Corporate Template</vt:lpstr>
      <vt:lpstr>PowerPoint Presentation</vt:lpstr>
      <vt:lpstr>Agenda</vt:lpstr>
      <vt:lpstr>PowerPoint Presentation</vt:lpstr>
      <vt:lpstr>PowerPoint Presentation</vt:lpstr>
    </vt:vector>
  </TitlesOfParts>
  <Company>EUMETSAT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Stephen Killick</dc:creator>
  <cp:lastModifiedBy>ACMAD NIGER</cp:lastModifiedBy>
  <cp:revision>46</cp:revision>
  <cp:lastPrinted>2006-03-06T14:11:17Z</cp:lastPrinted>
  <dcterms:created xsi:type="dcterms:W3CDTF">2021-05-10T09:17:58Z</dcterms:created>
  <dcterms:modified xsi:type="dcterms:W3CDTF">2022-03-09T02:37:33Z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M_DOCNUM">
    <vt:lpwstr>1233303</vt:lpwstr>
  </property>
  <property fmtid="{D5CDD505-2E9C-101B-9397-08002B2CF9AE}" pid="3" name="DM_DOCNAME">
    <vt:lpwstr>NewPresentation-Template-draft</vt:lpwstr>
  </property>
  <property fmtid="{D5CDD505-2E9C-101B-9397-08002B2CF9AE}" pid="4" name="DM_AUTHOR">
    <vt:lpwstr>Stephen Killick</vt:lpwstr>
  </property>
  <property fmtid="{D5CDD505-2E9C-101B-9397-08002B2CF9AE}" pid="5" name="DM_E_DOC_NO">
    <vt:lpwstr>EUM/SCIR/TEM/21/1233303</vt:lpwstr>
  </property>
  <property fmtid="{D5CDD505-2E9C-101B-9397-08002B2CF9AE}" pid="6" name="DM_E_VER_NO">
    <vt:lpwstr>1 Draft</vt:lpwstr>
  </property>
  <property fmtid="{D5CDD505-2E9C-101B-9397-08002B2CF9AE}" pid="7" name="DM_E_ISS_DATE">
    <vt:lpwstr>18 June 2021</vt:lpwstr>
  </property>
  <property fmtid="{D5CDD505-2E9C-101B-9397-08002B2CF9AE}" pid="8" name="DM_E_FROM_PERS2">
    <vt:lpwstr/>
  </property>
  <property fmtid="{D5CDD505-2E9C-101B-9397-08002B2CF9AE}" pid="9" name="DM_E_CONFID">
    <vt:lpwstr/>
  </property>
  <property fmtid="{D5CDD505-2E9C-101B-9397-08002B2CF9AE}" pid="10" name="DM_E_WBS_CODE">
    <vt:lpwstr/>
  </property>
  <property fmtid="{D5CDD505-2E9C-101B-9397-08002B2CF9AE}" pid="11" name="DM_E_DISTRIB">
    <vt:lpwstr/>
  </property>
  <property fmtid="{D5CDD505-2E9C-101B-9397-08002B2CF9AE}" pid="12" name="DIGITAL_SIGNATURE">
    <vt:lpwstr/>
  </property>
</Properties>
</file>